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25" r:id="rId6"/>
    <p:sldId id="319" r:id="rId7"/>
    <p:sldId id="320" r:id="rId8"/>
    <p:sldId id="323" r:id="rId9"/>
    <p:sldId id="322" r:id="rId10"/>
    <p:sldId id="32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0EC"/>
    <a:srgbClr val="FFF5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50806-02EF-473B-A204-2E288E2A85CB}" v="1" dt="2022-07-20T02:33:59.736"/>
    <p1510:client id="{76CDF59E-3C4F-4390-9689-7E84C0415A35}" v="37" dt="2022-07-21T02:29:24.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96"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EEC91-7F15-438B-BD6B-3C337D2F4D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593E776-3AD0-498F-AB89-47EF983D04D7}"/>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F08DB45-9818-4D95-8A0E-432B385BBB94}"/>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F09E90ED-B3DF-46E9-B793-988000A8E8C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BAC66E-F1E5-4302-81A3-D3188FC6923E}"/>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1320750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8E2B-5B09-4820-AC1B-9FEE033237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F98EB8D-A4D9-450A-837F-215E44CA3D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F34C9F0-4A29-4C28-9AD6-E491719FF50B}"/>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7C6599BC-6A39-4EED-92AE-84B229903E5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60A534E-5CF4-4251-A9EA-352D76A8E39D}"/>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119480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2BD9CB-5F1B-4BC2-B06D-4B38449FBC5B}"/>
              </a:ext>
            </a:extLst>
          </p:cNvPr>
          <p:cNvSpPr>
            <a:spLocks noGrp="1"/>
          </p:cNvSpPr>
          <p:nvPr>
            <p:ph type="title" orient="vert"/>
          </p:nvPr>
        </p:nvSpPr>
        <p:spPr>
          <a:xfrm>
            <a:off x="8724901"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2FDC05A-8C25-4D6E-B046-0BABD0DBA5C1}"/>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E3963AD-6115-4728-A687-B6F5349B2F03}"/>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D7838379-D8A1-4606-B1F7-09F6DFCB983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46604D4-7395-4756-A4C5-F2C59EDB729B}"/>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208058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9F34-E242-428B-B966-ADAB30DC743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4913755-41A3-4E61-851C-3A4355AE44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731D38-5A51-4DF1-9F67-EB7F2D4B2B7D}"/>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AB9955AA-C21B-4442-9324-6752A3D332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FC221ED-D397-4560-9B50-980E935600E6}"/>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119135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4682C-BD00-466C-83D2-026FFA35D6F2}"/>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28EB173-6840-47BC-A24E-937C90FD353D}"/>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F68CFA-5E65-4642-99DF-C717BA20CF0B}"/>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EC92F48B-9887-42F0-9030-45B098ED230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186DFCA-5F45-4BE0-AF2A-BBBE44F32757}"/>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3984479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903C5-F972-41C9-8EC3-3037CD56D85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387E9C4-326D-4FA2-A3CB-493D652E31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127563DF-DFD3-4AC6-8178-4822F705C7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ED9D9A5-E2C8-4EC3-A28E-F6A6799A4A87}"/>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6" name="Footer Placeholder 5">
            <a:extLst>
              <a:ext uri="{FF2B5EF4-FFF2-40B4-BE49-F238E27FC236}">
                <a16:creationId xmlns:a16="http://schemas.microsoft.com/office/drawing/2014/main" id="{16E8EC35-3E07-476A-A8E5-2BBA9104146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A7A75C4-1703-458F-AF2C-1C036A51BDBE}"/>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150824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2B4DA-FEBB-4FFF-BD67-47B22B64B221}"/>
              </a:ext>
            </a:extLst>
          </p:cNvPr>
          <p:cNvSpPr>
            <a:spLocks noGrp="1"/>
          </p:cNvSpPr>
          <p:nvPr>
            <p:ph type="title"/>
          </p:nvPr>
        </p:nvSpPr>
        <p:spPr>
          <a:xfrm>
            <a:off x="839788" y="365127"/>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BAF12F5-2069-41E6-BC07-5F3BB6C2BE8A}"/>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81AF1C-008E-4DF4-89D1-44CBF8D5910D}"/>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F872F74E-AABF-469D-A958-A1BF12982B9A}"/>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04BA02-ABFE-4E6F-BB54-220590657600}"/>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E6440E0-97DE-41C4-950B-9AC0422B0853}"/>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8" name="Footer Placeholder 7">
            <a:extLst>
              <a:ext uri="{FF2B5EF4-FFF2-40B4-BE49-F238E27FC236}">
                <a16:creationId xmlns:a16="http://schemas.microsoft.com/office/drawing/2014/main" id="{8777705B-298F-4FE1-806F-6D34788F6C1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7AE96A3-C4BF-413A-84A1-8868F5CCF9A5}"/>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113904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A46ED-C670-458A-AEAE-EECE0C9E75C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63AABB4-CBEA-4290-B054-2A6154B14DFB}"/>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4" name="Footer Placeholder 3">
            <a:extLst>
              <a:ext uri="{FF2B5EF4-FFF2-40B4-BE49-F238E27FC236}">
                <a16:creationId xmlns:a16="http://schemas.microsoft.com/office/drawing/2014/main" id="{17193D66-4666-4B14-B700-56DB1219A224}"/>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4CF5201-10FA-43D3-9FE9-FABA41A60A06}"/>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235343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354501-1BB7-425E-B9BC-1EBCCAC2FF4A}"/>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3" name="Footer Placeholder 2">
            <a:extLst>
              <a:ext uri="{FF2B5EF4-FFF2-40B4-BE49-F238E27FC236}">
                <a16:creationId xmlns:a16="http://schemas.microsoft.com/office/drawing/2014/main" id="{E39E7DD2-D007-4EB8-AF33-42FFEB71B89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5AEC2CE-DFB2-48BA-96E2-C035BB4ECE40}"/>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519184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789B-59AD-4C61-A1FC-74CD1E4469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6506633-D9F1-414A-A289-C3D486C94664}"/>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B7BE3A8-EBE4-4847-85EF-748FB268210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D4A384-08EF-480E-831B-2B1BCEBC6F23}"/>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6" name="Footer Placeholder 5">
            <a:extLst>
              <a:ext uri="{FF2B5EF4-FFF2-40B4-BE49-F238E27FC236}">
                <a16:creationId xmlns:a16="http://schemas.microsoft.com/office/drawing/2014/main" id="{A31479E4-324E-46A4-AD56-AF48F223939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3D384F0-8B35-4EE9-80A5-51EE195474D0}"/>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38536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2AC94-C1BF-4BFD-AE54-E8FE31B7F2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E5126AF-F6AA-4CF6-9F28-68006D9B87D8}"/>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AU"/>
          </a:p>
        </p:txBody>
      </p:sp>
      <p:sp>
        <p:nvSpPr>
          <p:cNvPr id="4" name="Text Placeholder 3">
            <a:extLst>
              <a:ext uri="{FF2B5EF4-FFF2-40B4-BE49-F238E27FC236}">
                <a16:creationId xmlns:a16="http://schemas.microsoft.com/office/drawing/2014/main" id="{A671415A-332F-4D90-B7A1-56DC41BA9B98}"/>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36FB47-E2A6-4AD5-B0A4-EF546E180FD3}"/>
              </a:ext>
            </a:extLst>
          </p:cNvPr>
          <p:cNvSpPr>
            <a:spLocks noGrp="1"/>
          </p:cNvSpPr>
          <p:nvPr>
            <p:ph type="dt" sz="half" idx="10"/>
          </p:nvPr>
        </p:nvSpPr>
        <p:spPr/>
        <p:txBody>
          <a:bodyPr/>
          <a:lstStyle/>
          <a:p>
            <a:fld id="{5AD66598-8E8C-4C62-913F-199855E810A6}" type="datetimeFigureOut">
              <a:rPr lang="en-AU" smtClean="0"/>
              <a:t>12/09/2022</a:t>
            </a:fld>
            <a:endParaRPr lang="en-AU"/>
          </a:p>
        </p:txBody>
      </p:sp>
      <p:sp>
        <p:nvSpPr>
          <p:cNvPr id="6" name="Footer Placeholder 5">
            <a:extLst>
              <a:ext uri="{FF2B5EF4-FFF2-40B4-BE49-F238E27FC236}">
                <a16:creationId xmlns:a16="http://schemas.microsoft.com/office/drawing/2014/main" id="{41EC5969-9CF0-4E92-8E6D-628F03EB710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876FBE3-11AE-4F4A-A9D9-E3B3F214A95A}"/>
              </a:ext>
            </a:extLst>
          </p:cNvPr>
          <p:cNvSpPr>
            <a:spLocks noGrp="1"/>
          </p:cNvSpPr>
          <p:nvPr>
            <p:ph type="sldNum" sz="quarter" idx="12"/>
          </p:nvPr>
        </p:nvSpPr>
        <p:spPr/>
        <p:txBody>
          <a:bodyPr/>
          <a:lstStyle/>
          <a:p>
            <a:fld id="{48D81079-D089-4C3F-B135-51733E0C6A19}" type="slidenum">
              <a:rPr lang="en-AU" smtClean="0"/>
              <a:t>‹#›</a:t>
            </a:fld>
            <a:endParaRPr lang="en-AU"/>
          </a:p>
        </p:txBody>
      </p:sp>
    </p:spTree>
    <p:extLst>
      <p:ext uri="{BB962C8B-B14F-4D97-AF65-F5344CB8AC3E}">
        <p14:creationId xmlns:p14="http://schemas.microsoft.com/office/powerpoint/2010/main" val="359556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505702-E008-43EE-BA4B-0317D4DAC880}"/>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99BD4C3-BDE3-4805-83CB-3879DBD65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1F6B213-8212-4D30-A95A-5072925106EE}"/>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66598-8E8C-4C62-913F-199855E810A6}" type="datetimeFigureOut">
              <a:rPr lang="en-AU" smtClean="0"/>
              <a:t>12/09/2022</a:t>
            </a:fld>
            <a:endParaRPr lang="en-AU"/>
          </a:p>
        </p:txBody>
      </p:sp>
      <p:sp>
        <p:nvSpPr>
          <p:cNvPr id="5" name="Footer Placeholder 4">
            <a:extLst>
              <a:ext uri="{FF2B5EF4-FFF2-40B4-BE49-F238E27FC236}">
                <a16:creationId xmlns:a16="http://schemas.microsoft.com/office/drawing/2014/main" id="{327C3FA4-3176-4853-B020-CF2083A06E5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99EA9B12-C39A-4E5F-9C75-C59853462975}"/>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D81079-D089-4C3F-B135-51733E0C6A19}" type="slidenum">
              <a:rPr lang="en-AU" smtClean="0"/>
              <a:t>‹#›</a:t>
            </a:fld>
            <a:endParaRPr lang="en-AU"/>
          </a:p>
        </p:txBody>
      </p:sp>
    </p:spTree>
    <p:extLst>
      <p:ext uri="{BB962C8B-B14F-4D97-AF65-F5344CB8AC3E}">
        <p14:creationId xmlns:p14="http://schemas.microsoft.com/office/powerpoint/2010/main" val="533028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cloud.ethnolink.com.au/VDWC-translated-assets"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loud.ethnolink.com.au/VDWC-translated-assets"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cloud.ethnolink.com.au/VDWC-translated-asse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loud.ethnolink.com.au/VDWC-translated-assets"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1syg7PQ04mw&amp;feature=emb_imp_woyt"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youtube.com/watch?v=IEPlC0A48I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vdwc.vic.gov.au/"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info@vdwc.vic.gov.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F49F7AD-58DE-4258-89FA-F502B5E09971}"/>
              </a:ext>
            </a:extLst>
          </p:cNvPr>
          <p:cNvPicPr>
            <a:picLocks noChangeAspect="1"/>
          </p:cNvPicPr>
          <p:nvPr/>
        </p:nvPicPr>
        <p:blipFill rotWithShape="1">
          <a:blip r:embed="rId2">
            <a:extLst>
              <a:ext uri="{28A0092B-C50C-407E-A947-70E740481C1C}">
                <a14:useLocalDpi xmlns:a14="http://schemas.microsoft.com/office/drawing/2010/main" val="0"/>
              </a:ext>
            </a:extLst>
          </a:blip>
          <a:srcRect t="10859" r="478" b="15352"/>
          <a:stretch/>
        </p:blipFill>
        <p:spPr>
          <a:xfrm>
            <a:off x="0" y="0"/>
            <a:ext cx="12192001" cy="6025062"/>
          </a:xfrm>
          <a:prstGeom prst="rect">
            <a:avLst/>
          </a:prstGeom>
        </p:spPr>
      </p:pic>
      <p:sp>
        <p:nvSpPr>
          <p:cNvPr id="5" name="Rectangle 4">
            <a:extLst>
              <a:ext uri="{FF2B5EF4-FFF2-40B4-BE49-F238E27FC236}">
                <a16:creationId xmlns:a16="http://schemas.microsoft.com/office/drawing/2014/main" id="{377673DE-BB3D-4586-97E8-E62FD705E647}"/>
              </a:ext>
            </a:extLst>
          </p:cNvPr>
          <p:cNvSpPr/>
          <p:nvPr/>
        </p:nvSpPr>
        <p:spPr>
          <a:xfrm>
            <a:off x="-1" y="5584054"/>
            <a:ext cx="12192001" cy="17022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4" name="Title 1">
            <a:extLst>
              <a:ext uri="{FF2B5EF4-FFF2-40B4-BE49-F238E27FC236}">
                <a16:creationId xmlns:a16="http://schemas.microsoft.com/office/drawing/2014/main" id="{0DD8B1EB-C3A5-4812-8C12-CB3884F3A750}"/>
              </a:ext>
            </a:extLst>
          </p:cNvPr>
          <p:cNvSpPr txBox="1">
            <a:spLocks/>
          </p:cNvSpPr>
          <p:nvPr/>
        </p:nvSpPr>
        <p:spPr>
          <a:xfrm>
            <a:off x="435278" y="5598190"/>
            <a:ext cx="4421128" cy="631848"/>
          </a:xfrm>
          <a:prstGeom prst="rect">
            <a:avLst/>
          </a:prstGeom>
          <a:solidFill>
            <a:schemeClr val="bg1"/>
          </a:solid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000" dirty="0">
                <a:latin typeface="VIC SemiBold" panose="00000700000000000000" pitchFamily="2" charset="0"/>
              </a:rPr>
              <a:t>STAKEHOLDER PACK</a:t>
            </a: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3"/>
          <a:stretch>
            <a:fillRect/>
          </a:stretch>
        </p:blipFill>
        <p:spPr>
          <a:xfrm>
            <a:off x="8318378" y="6114670"/>
            <a:ext cx="1777012" cy="852240"/>
          </a:xfrm>
          <a:prstGeom prst="rect">
            <a:avLst/>
          </a:prstGeom>
        </p:spPr>
      </p:pic>
      <p:sp>
        <p:nvSpPr>
          <p:cNvPr id="8" name="Subtitle 2">
            <a:extLst>
              <a:ext uri="{FF2B5EF4-FFF2-40B4-BE49-F238E27FC236}">
                <a16:creationId xmlns:a16="http://schemas.microsoft.com/office/drawing/2014/main" id="{03FE10FD-D30A-43C5-B683-1E4B8F5E4A74}"/>
              </a:ext>
            </a:extLst>
          </p:cNvPr>
          <p:cNvSpPr>
            <a:spLocks noGrp="1"/>
          </p:cNvSpPr>
          <p:nvPr>
            <p:ph type="subTitle" idx="1"/>
          </p:nvPr>
        </p:nvSpPr>
        <p:spPr>
          <a:xfrm>
            <a:off x="435277" y="6202193"/>
            <a:ext cx="7563497" cy="894836"/>
          </a:xfrm>
          <a:solidFill>
            <a:schemeClr val="bg1"/>
          </a:solidFill>
          <a:ln>
            <a:noFill/>
          </a:ln>
        </p:spPr>
        <p:txBody>
          <a:bodyPr>
            <a:normAutofit/>
          </a:bodyPr>
          <a:lstStyle/>
          <a:p>
            <a:pPr algn="l">
              <a:lnSpc>
                <a:spcPct val="170000"/>
              </a:lnSpc>
              <a:spcAft>
                <a:spcPts val="300"/>
              </a:spcAft>
            </a:pPr>
            <a:r>
              <a:rPr lang="en-AU" sz="1600" dirty="0">
                <a:latin typeface="VIC SemiBold" panose="00000700000000000000" pitchFamily="2" charset="0"/>
              </a:rPr>
              <a:t>DISABILITY WORKER REGISTRATION FOR MULTICULTURAL COMMUNITIES</a:t>
            </a:r>
            <a:endParaRPr lang="en-AU" sz="400" dirty="0">
              <a:latin typeface="VIC Medium" panose="00000600000000000000" pitchFamily="2" charset="0"/>
            </a:endParaRPr>
          </a:p>
          <a:p>
            <a:pPr algn="l"/>
            <a:r>
              <a:rPr lang="en-AU" sz="1400" dirty="0">
                <a:latin typeface="VIC Medium" panose="00000600000000000000" pitchFamily="2" charset="0"/>
              </a:rPr>
              <a:t>KEY MESSAGES AND COMMUNICATION MATERIALS</a:t>
            </a:r>
          </a:p>
        </p:txBody>
      </p:sp>
      <p:sp>
        <p:nvSpPr>
          <p:cNvPr id="15" name="Right Triangle 14">
            <a:extLst>
              <a:ext uri="{FF2B5EF4-FFF2-40B4-BE49-F238E27FC236}">
                <a16:creationId xmlns:a16="http://schemas.microsoft.com/office/drawing/2014/main" id="{6214A491-61CB-43DE-9336-5807560C4278}"/>
              </a:ext>
            </a:extLst>
          </p:cNvPr>
          <p:cNvSpPr/>
          <p:nvPr/>
        </p:nvSpPr>
        <p:spPr>
          <a:xfrm flipH="1">
            <a:off x="10696572" y="-197332"/>
            <a:ext cx="1495427" cy="5781386"/>
          </a:xfrm>
          <a:prstGeom prst="rtTriangle">
            <a:avLst/>
          </a:prstGeom>
          <a:solidFill>
            <a:srgbClr val="E1F0EC">
              <a:alpha val="72941"/>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6" name="Right Triangle 15">
            <a:extLst>
              <a:ext uri="{FF2B5EF4-FFF2-40B4-BE49-F238E27FC236}">
                <a16:creationId xmlns:a16="http://schemas.microsoft.com/office/drawing/2014/main" id="{782DC56E-1FCD-49FE-95DC-0D9C54E25AEF}"/>
              </a:ext>
            </a:extLst>
          </p:cNvPr>
          <p:cNvSpPr/>
          <p:nvPr/>
        </p:nvSpPr>
        <p:spPr>
          <a:xfrm rot="10800000">
            <a:off x="10696575" y="-59270"/>
            <a:ext cx="1495424" cy="3952875"/>
          </a:xfrm>
          <a:prstGeom prst="rtTriangle">
            <a:avLst/>
          </a:prstGeom>
          <a:solidFill>
            <a:srgbClr val="E1F0EC">
              <a:alpha val="45882"/>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dirty="0">
              <a:solidFill>
                <a:prstClr val="white"/>
              </a:solidFill>
              <a:latin typeface="Calibri" panose="020F0502020204030204"/>
            </a:endParaRPr>
          </a:p>
        </p:txBody>
      </p:sp>
      <p:pic>
        <p:nvPicPr>
          <p:cNvPr id="14" name="Picture 13">
            <a:extLst>
              <a:ext uri="{FF2B5EF4-FFF2-40B4-BE49-F238E27FC236}">
                <a16:creationId xmlns:a16="http://schemas.microsoft.com/office/drawing/2014/main" id="{CF6936AE-7241-4D2E-BCB6-7442FCD569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7492" y="6114670"/>
            <a:ext cx="1177650" cy="673832"/>
          </a:xfrm>
          <a:prstGeom prst="rect">
            <a:avLst/>
          </a:prstGeom>
        </p:spPr>
      </p:pic>
    </p:spTree>
    <p:extLst>
      <p:ext uri="{BB962C8B-B14F-4D97-AF65-F5344CB8AC3E}">
        <p14:creationId xmlns:p14="http://schemas.microsoft.com/office/powerpoint/2010/main" val="860160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9" name="Content Placeholder 2">
            <a:extLst>
              <a:ext uri="{FF2B5EF4-FFF2-40B4-BE49-F238E27FC236}">
                <a16:creationId xmlns:a16="http://schemas.microsoft.com/office/drawing/2014/main" id="{38A4EB08-D07C-40E4-A1A9-D92EF5FEF5DF}"/>
              </a:ext>
            </a:extLst>
          </p:cNvPr>
          <p:cNvSpPr txBox="1">
            <a:spLocks/>
          </p:cNvSpPr>
          <p:nvPr/>
        </p:nvSpPr>
        <p:spPr bwMode="auto">
          <a:xfrm>
            <a:off x="1551047" y="2594627"/>
            <a:ext cx="9339263"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dirty="0">
                <a:solidFill>
                  <a:prstClr val="black"/>
                </a:solidFill>
                <a:latin typeface="VIC Medium" panose="00000600000000000000" pitchFamily="2" charset="0"/>
              </a:rPr>
              <a:t>Available in the following languages:</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40944" y="1751619"/>
            <a:ext cx="8161635" cy="72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defRPr/>
            </a:pPr>
            <a:r>
              <a:rPr lang="en-AU" sz="2400" dirty="0">
                <a:solidFill>
                  <a:prstClr val="black"/>
                </a:solidFill>
                <a:latin typeface="VIC SemiBold" panose="00000700000000000000" pitchFamily="2" charset="0"/>
              </a:rPr>
              <a:t>EMAIL TO SEND TO YOUR NETWORK</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1440945" y="3150843"/>
            <a:ext cx="7167369" cy="1817191"/>
          </a:xfrm>
          <a:prstGeom prst="rect">
            <a:avLst/>
          </a:prstGeom>
        </p:spPr>
        <p:txBody>
          <a:bodyPr numCol="2"/>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defTabSz="914377">
              <a:spcBef>
                <a:spcPts val="600"/>
              </a:spcBef>
              <a:spcAft>
                <a:spcPts val="600"/>
              </a:spcAft>
              <a:defRPr/>
            </a:pPr>
            <a:r>
              <a:rPr lang="en-AU" sz="1600" dirty="0">
                <a:solidFill>
                  <a:prstClr val="black"/>
                </a:solidFill>
                <a:latin typeface="VIC" panose="00000500000000000000" pitchFamily="2" charset="0"/>
              </a:rPr>
              <a:t>Arabic</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(Simplified)</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(Traditional)</a:t>
            </a:r>
          </a:p>
          <a:p>
            <a:pPr marL="342891" indent="-342891" defTabSz="914377">
              <a:spcBef>
                <a:spcPts val="600"/>
              </a:spcBef>
              <a:spcAft>
                <a:spcPts val="600"/>
              </a:spcAft>
              <a:defRPr/>
            </a:pPr>
            <a:r>
              <a:rPr lang="en-AU" sz="1600" dirty="0">
                <a:solidFill>
                  <a:prstClr val="black"/>
                </a:solidFill>
                <a:latin typeface="VIC" panose="00000500000000000000" pitchFamily="2" charset="0"/>
              </a:rPr>
              <a:t>Filipino</a:t>
            </a:r>
          </a:p>
          <a:p>
            <a:pPr marL="0" indent="0" defTabSz="914377">
              <a:spcBef>
                <a:spcPts val="600"/>
              </a:spcBef>
              <a:spcAft>
                <a:spcPts val="600"/>
              </a:spcAft>
              <a:buNone/>
              <a:defRPr/>
            </a:pPr>
            <a:endParaRPr lang="en-AU" sz="1600" dirty="0">
              <a:solidFill>
                <a:prstClr val="black"/>
              </a:solidFill>
              <a:latin typeface="VIC" panose="00000500000000000000" pitchFamily="2" charset="0"/>
            </a:endParaRPr>
          </a:p>
          <a:p>
            <a:pPr marL="342891" indent="-342891" defTabSz="914377">
              <a:spcBef>
                <a:spcPts val="600"/>
              </a:spcBef>
              <a:spcAft>
                <a:spcPts val="600"/>
              </a:spcAft>
              <a:defRPr/>
            </a:pPr>
            <a:r>
              <a:rPr lang="en-AU" sz="1600" dirty="0">
                <a:solidFill>
                  <a:prstClr val="black"/>
                </a:solidFill>
                <a:latin typeface="VIC" panose="00000500000000000000" pitchFamily="2" charset="0"/>
              </a:rPr>
              <a:t>Hindi</a:t>
            </a:r>
          </a:p>
          <a:p>
            <a:pPr marL="342891" indent="-342891" defTabSz="914377">
              <a:spcBef>
                <a:spcPts val="600"/>
              </a:spcBef>
              <a:spcAft>
                <a:spcPts val="600"/>
              </a:spcAft>
              <a:defRPr/>
            </a:pPr>
            <a:r>
              <a:rPr lang="en-AU" sz="1600" dirty="0">
                <a:solidFill>
                  <a:prstClr val="black"/>
                </a:solidFill>
                <a:latin typeface="VIC" panose="00000500000000000000" pitchFamily="2" charset="0"/>
              </a:rPr>
              <a:t>Punjabi</a:t>
            </a:r>
          </a:p>
          <a:p>
            <a:pPr marL="342891" indent="-342891" defTabSz="914377">
              <a:spcBef>
                <a:spcPts val="600"/>
              </a:spcBef>
              <a:spcAft>
                <a:spcPts val="600"/>
              </a:spcAft>
              <a:defRPr/>
            </a:pPr>
            <a:r>
              <a:rPr lang="en-AU" sz="1600" dirty="0">
                <a:solidFill>
                  <a:prstClr val="black"/>
                </a:solidFill>
                <a:latin typeface="VIC" panose="00000500000000000000" pitchFamily="2" charset="0"/>
              </a:rPr>
              <a:t>Sinhalese</a:t>
            </a:r>
          </a:p>
          <a:p>
            <a:pPr marL="342891" indent="-342891" defTabSz="914377">
              <a:spcBef>
                <a:spcPts val="600"/>
              </a:spcBef>
              <a:spcAft>
                <a:spcPts val="600"/>
              </a:spcAft>
              <a:defRPr/>
            </a:pPr>
            <a:r>
              <a:rPr lang="en-AU" sz="1600" dirty="0">
                <a:solidFill>
                  <a:prstClr val="black"/>
                </a:solidFill>
                <a:latin typeface="VIC" panose="00000500000000000000" pitchFamily="2" charset="0"/>
              </a:rPr>
              <a:t>Vietnamese</a:t>
            </a:r>
          </a:p>
        </p:txBody>
      </p:sp>
      <p:sp>
        <p:nvSpPr>
          <p:cNvPr id="3" name="TextBox 2">
            <a:extLst>
              <a:ext uri="{FF2B5EF4-FFF2-40B4-BE49-F238E27FC236}">
                <a16:creationId xmlns:a16="http://schemas.microsoft.com/office/drawing/2014/main" id="{28F861F8-8DA5-3BDA-0E25-AEEF22779632}"/>
              </a:ext>
            </a:extLst>
          </p:cNvPr>
          <p:cNvSpPr txBox="1"/>
          <p:nvPr/>
        </p:nvSpPr>
        <p:spPr>
          <a:xfrm>
            <a:off x="1397790" y="5341375"/>
            <a:ext cx="6020044" cy="584775"/>
          </a:xfrm>
          <a:prstGeom prst="rect">
            <a:avLst/>
          </a:prstGeom>
          <a:noFill/>
        </p:spPr>
        <p:txBody>
          <a:bodyPr wrap="square" rtlCol="0">
            <a:spAutoFit/>
          </a:bodyPr>
          <a:lstStyle/>
          <a:p>
            <a:r>
              <a:rPr lang="en-AU" sz="1600" dirty="0">
                <a:latin typeface="VIC" panose="00000500000000000000"/>
              </a:rPr>
              <a:t>Download the translated versions here:</a:t>
            </a:r>
          </a:p>
          <a:p>
            <a:r>
              <a:rPr lang="en-AU" sz="1600" b="0" i="0" dirty="0">
                <a:solidFill>
                  <a:srgbClr val="1F1F1F"/>
                </a:solidFill>
                <a:effectLst/>
                <a:latin typeface="VIC" panose="00000500000000000000"/>
                <a:hlinkClick r:id="rId3"/>
              </a:rPr>
              <a:t>https://cloud.ethnolink.com.au/VDWC-translated-assets</a:t>
            </a:r>
            <a:endParaRPr lang="en-AU" sz="1600" dirty="0">
              <a:latin typeface="VIC" panose="00000500000000000000"/>
            </a:endParaRPr>
          </a:p>
        </p:txBody>
      </p:sp>
    </p:spTree>
    <p:extLst>
      <p:ext uri="{BB962C8B-B14F-4D97-AF65-F5344CB8AC3E}">
        <p14:creationId xmlns:p14="http://schemas.microsoft.com/office/powerpoint/2010/main" val="319555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9" name="Content Placeholder 2">
            <a:extLst>
              <a:ext uri="{FF2B5EF4-FFF2-40B4-BE49-F238E27FC236}">
                <a16:creationId xmlns:a16="http://schemas.microsoft.com/office/drawing/2014/main" id="{38A4EB08-D07C-40E4-A1A9-D92EF5FEF5DF}"/>
              </a:ext>
            </a:extLst>
          </p:cNvPr>
          <p:cNvSpPr txBox="1">
            <a:spLocks/>
          </p:cNvSpPr>
          <p:nvPr/>
        </p:nvSpPr>
        <p:spPr bwMode="auto">
          <a:xfrm>
            <a:off x="1551047" y="2594627"/>
            <a:ext cx="9339263"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dirty="0">
                <a:solidFill>
                  <a:schemeClr val="tx1"/>
                </a:solidFill>
                <a:latin typeface="VIC Medium" panose="00000600000000000000" pitchFamily="2" charset="0"/>
              </a:rPr>
              <a:t>Available in the following languages:</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40944" y="1751619"/>
            <a:ext cx="8161635" cy="72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defRPr/>
            </a:pPr>
            <a:r>
              <a:rPr lang="en-AU" sz="2400" dirty="0">
                <a:solidFill>
                  <a:prstClr val="black"/>
                </a:solidFill>
                <a:latin typeface="VIC SemiBold" panose="00000700000000000000" pitchFamily="2" charset="0"/>
              </a:rPr>
              <a:t>NEWS ARTICLE </a:t>
            </a:r>
            <a:r>
              <a:rPr lang="en-AU" sz="2400" dirty="0">
                <a:solidFill>
                  <a:prstClr val="black"/>
                </a:solidFill>
                <a:latin typeface="VIC" panose="00000500000000000000" pitchFamily="2" charset="0"/>
              </a:rPr>
              <a:t>(400 WORDS)</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1440945" y="3150843"/>
            <a:ext cx="7167369" cy="1817191"/>
          </a:xfrm>
          <a:prstGeom prst="rect">
            <a:avLst/>
          </a:prstGeom>
        </p:spPr>
        <p:txBody>
          <a:bodyPr numCol="2"/>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defTabSz="914377">
              <a:spcBef>
                <a:spcPts val="600"/>
              </a:spcBef>
              <a:spcAft>
                <a:spcPts val="600"/>
              </a:spcAft>
              <a:defRPr/>
            </a:pPr>
            <a:r>
              <a:rPr lang="en-AU" sz="1600" dirty="0">
                <a:solidFill>
                  <a:prstClr val="black"/>
                </a:solidFill>
                <a:latin typeface="VIC" panose="00000500000000000000" pitchFamily="2" charset="0"/>
              </a:rPr>
              <a:t>Arabic</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(Simplified)</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(Traditional)</a:t>
            </a:r>
          </a:p>
          <a:p>
            <a:pPr marL="342891" indent="-342891" defTabSz="914377">
              <a:spcBef>
                <a:spcPts val="600"/>
              </a:spcBef>
              <a:spcAft>
                <a:spcPts val="600"/>
              </a:spcAft>
              <a:defRPr/>
            </a:pPr>
            <a:r>
              <a:rPr lang="en-AU" sz="1600" dirty="0">
                <a:solidFill>
                  <a:prstClr val="black"/>
                </a:solidFill>
                <a:latin typeface="VIC" panose="00000500000000000000" pitchFamily="2" charset="0"/>
              </a:rPr>
              <a:t>Filipino</a:t>
            </a:r>
          </a:p>
          <a:p>
            <a:pPr marL="0" indent="0" defTabSz="914377">
              <a:spcBef>
                <a:spcPts val="600"/>
              </a:spcBef>
              <a:spcAft>
                <a:spcPts val="600"/>
              </a:spcAft>
              <a:buNone/>
              <a:defRPr/>
            </a:pPr>
            <a:endParaRPr lang="en-AU" sz="1600" dirty="0">
              <a:solidFill>
                <a:prstClr val="black"/>
              </a:solidFill>
              <a:latin typeface="VIC" panose="00000500000000000000" pitchFamily="2" charset="0"/>
            </a:endParaRPr>
          </a:p>
          <a:p>
            <a:pPr marL="342891" indent="-342891" defTabSz="914377">
              <a:spcBef>
                <a:spcPts val="600"/>
              </a:spcBef>
              <a:spcAft>
                <a:spcPts val="600"/>
              </a:spcAft>
              <a:defRPr/>
            </a:pPr>
            <a:r>
              <a:rPr lang="en-AU" sz="1600" dirty="0">
                <a:solidFill>
                  <a:prstClr val="black"/>
                </a:solidFill>
                <a:latin typeface="VIC" panose="00000500000000000000" pitchFamily="2" charset="0"/>
              </a:rPr>
              <a:t>Hindi</a:t>
            </a:r>
          </a:p>
          <a:p>
            <a:pPr marL="342891" indent="-342891" defTabSz="914377">
              <a:spcBef>
                <a:spcPts val="600"/>
              </a:spcBef>
              <a:spcAft>
                <a:spcPts val="600"/>
              </a:spcAft>
              <a:defRPr/>
            </a:pPr>
            <a:r>
              <a:rPr lang="en-AU" sz="1600" dirty="0">
                <a:solidFill>
                  <a:prstClr val="black"/>
                </a:solidFill>
                <a:latin typeface="VIC" panose="00000500000000000000" pitchFamily="2" charset="0"/>
              </a:rPr>
              <a:t>Punjabi</a:t>
            </a:r>
          </a:p>
          <a:p>
            <a:pPr marL="342891" indent="-342891" defTabSz="914377">
              <a:spcBef>
                <a:spcPts val="600"/>
              </a:spcBef>
              <a:spcAft>
                <a:spcPts val="600"/>
              </a:spcAft>
              <a:defRPr/>
            </a:pPr>
            <a:r>
              <a:rPr lang="en-AU" sz="1600" dirty="0">
                <a:solidFill>
                  <a:prstClr val="black"/>
                </a:solidFill>
                <a:latin typeface="VIC" panose="00000500000000000000" pitchFamily="2" charset="0"/>
              </a:rPr>
              <a:t>Sinhalese</a:t>
            </a:r>
          </a:p>
          <a:p>
            <a:pPr marL="342891" indent="-342891" defTabSz="914377">
              <a:spcBef>
                <a:spcPts val="600"/>
              </a:spcBef>
              <a:spcAft>
                <a:spcPts val="600"/>
              </a:spcAft>
              <a:defRPr/>
            </a:pPr>
            <a:r>
              <a:rPr lang="en-AU" sz="1600" dirty="0">
                <a:solidFill>
                  <a:prstClr val="black"/>
                </a:solidFill>
                <a:latin typeface="VIC" panose="00000500000000000000" pitchFamily="2" charset="0"/>
              </a:rPr>
              <a:t>Vietnamese</a:t>
            </a:r>
          </a:p>
        </p:txBody>
      </p:sp>
      <p:sp>
        <p:nvSpPr>
          <p:cNvPr id="3" name="TextBox 2">
            <a:extLst>
              <a:ext uri="{FF2B5EF4-FFF2-40B4-BE49-F238E27FC236}">
                <a16:creationId xmlns:a16="http://schemas.microsoft.com/office/drawing/2014/main" id="{E05A727C-8ECD-9D15-4D88-F26C00598381}"/>
              </a:ext>
            </a:extLst>
          </p:cNvPr>
          <p:cNvSpPr txBox="1"/>
          <p:nvPr/>
        </p:nvSpPr>
        <p:spPr>
          <a:xfrm>
            <a:off x="1397790" y="5341375"/>
            <a:ext cx="6020044" cy="584775"/>
          </a:xfrm>
          <a:prstGeom prst="rect">
            <a:avLst/>
          </a:prstGeom>
          <a:noFill/>
        </p:spPr>
        <p:txBody>
          <a:bodyPr wrap="square" rtlCol="0">
            <a:spAutoFit/>
          </a:bodyPr>
          <a:lstStyle/>
          <a:p>
            <a:r>
              <a:rPr lang="en-AU" sz="1600" dirty="0">
                <a:latin typeface="VIC" panose="00000500000000000000"/>
              </a:rPr>
              <a:t>Download the translated versions here:</a:t>
            </a:r>
          </a:p>
          <a:p>
            <a:r>
              <a:rPr lang="en-AU" sz="1600" b="0" i="0" dirty="0">
                <a:solidFill>
                  <a:srgbClr val="1F1F1F"/>
                </a:solidFill>
                <a:effectLst/>
                <a:latin typeface="VIC" panose="00000500000000000000"/>
                <a:hlinkClick r:id="rId3"/>
              </a:rPr>
              <a:t>https://cloud.ethnolink.com.au/VDWC-translated-assets</a:t>
            </a:r>
            <a:endParaRPr lang="en-AU" sz="1600" dirty="0">
              <a:latin typeface="VIC" panose="00000500000000000000"/>
            </a:endParaRPr>
          </a:p>
        </p:txBody>
      </p:sp>
    </p:spTree>
    <p:extLst>
      <p:ext uri="{BB962C8B-B14F-4D97-AF65-F5344CB8AC3E}">
        <p14:creationId xmlns:p14="http://schemas.microsoft.com/office/powerpoint/2010/main" val="1427151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9" name="Content Placeholder 2">
            <a:extLst>
              <a:ext uri="{FF2B5EF4-FFF2-40B4-BE49-F238E27FC236}">
                <a16:creationId xmlns:a16="http://schemas.microsoft.com/office/drawing/2014/main" id="{38A4EB08-D07C-40E4-A1A9-D92EF5FEF5DF}"/>
              </a:ext>
            </a:extLst>
          </p:cNvPr>
          <p:cNvSpPr txBox="1">
            <a:spLocks/>
          </p:cNvSpPr>
          <p:nvPr/>
        </p:nvSpPr>
        <p:spPr bwMode="auto">
          <a:xfrm>
            <a:off x="7356652" y="2004831"/>
            <a:ext cx="3717720" cy="71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dirty="0">
                <a:solidFill>
                  <a:prstClr val="black"/>
                </a:solidFill>
                <a:latin typeface="VIC Medium" panose="00000600000000000000" pitchFamily="2" charset="0"/>
              </a:rPr>
              <a:t>Available in the following languages:</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26985" y="1265940"/>
            <a:ext cx="8161635" cy="72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defRPr/>
            </a:pPr>
            <a:r>
              <a:rPr lang="en-AU" sz="2400" dirty="0">
                <a:solidFill>
                  <a:prstClr val="black"/>
                </a:solidFill>
                <a:latin typeface="VIC SemiBold" panose="00000700000000000000" pitchFamily="2" charset="0"/>
              </a:rPr>
              <a:t>SOCIAL MEDIA</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7356649" y="2714686"/>
            <a:ext cx="3031596" cy="1817191"/>
          </a:xfrm>
          <a:prstGeom prst="rect">
            <a:avLst/>
          </a:prstGeom>
        </p:spPr>
        <p:txBody>
          <a:bodyPr numCol="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defTabSz="914377">
              <a:spcBef>
                <a:spcPts val="600"/>
              </a:spcBef>
              <a:spcAft>
                <a:spcPts val="600"/>
              </a:spcAft>
              <a:defRPr/>
            </a:pPr>
            <a:r>
              <a:rPr lang="en-AU" sz="1600" dirty="0">
                <a:solidFill>
                  <a:prstClr val="black"/>
                </a:solidFill>
                <a:latin typeface="VIC" panose="00000500000000000000" pitchFamily="2" charset="0"/>
              </a:rPr>
              <a:t>Arabic</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(Simplified)</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(Traditional)</a:t>
            </a:r>
          </a:p>
          <a:p>
            <a:pPr marL="342891" indent="-342891" defTabSz="914377">
              <a:spcBef>
                <a:spcPts val="600"/>
              </a:spcBef>
              <a:spcAft>
                <a:spcPts val="600"/>
              </a:spcAft>
              <a:defRPr/>
            </a:pPr>
            <a:r>
              <a:rPr lang="en-AU" sz="1600" dirty="0">
                <a:solidFill>
                  <a:prstClr val="black"/>
                </a:solidFill>
                <a:latin typeface="VIC" panose="00000500000000000000" pitchFamily="2" charset="0"/>
              </a:rPr>
              <a:t>Filipino</a:t>
            </a:r>
          </a:p>
          <a:p>
            <a:pPr marL="342891" indent="-342891" defTabSz="914377">
              <a:spcBef>
                <a:spcPts val="600"/>
              </a:spcBef>
              <a:spcAft>
                <a:spcPts val="600"/>
              </a:spcAft>
              <a:defRPr/>
            </a:pPr>
            <a:r>
              <a:rPr lang="en-AU" sz="1600" dirty="0">
                <a:solidFill>
                  <a:prstClr val="black"/>
                </a:solidFill>
                <a:latin typeface="VIC" panose="00000500000000000000" pitchFamily="2" charset="0"/>
              </a:rPr>
              <a:t>Hindi</a:t>
            </a:r>
          </a:p>
          <a:p>
            <a:pPr marL="342891" indent="-342891" defTabSz="914377">
              <a:spcBef>
                <a:spcPts val="600"/>
              </a:spcBef>
              <a:spcAft>
                <a:spcPts val="600"/>
              </a:spcAft>
              <a:defRPr/>
            </a:pPr>
            <a:r>
              <a:rPr lang="en-AU" sz="1600" dirty="0">
                <a:solidFill>
                  <a:prstClr val="black"/>
                </a:solidFill>
                <a:latin typeface="VIC" panose="00000500000000000000" pitchFamily="2" charset="0"/>
              </a:rPr>
              <a:t>Punjabi</a:t>
            </a:r>
          </a:p>
          <a:p>
            <a:pPr marL="342891" indent="-342891" defTabSz="914377">
              <a:spcBef>
                <a:spcPts val="600"/>
              </a:spcBef>
              <a:spcAft>
                <a:spcPts val="600"/>
              </a:spcAft>
              <a:defRPr/>
            </a:pPr>
            <a:r>
              <a:rPr lang="en-AU" sz="1600" dirty="0">
                <a:solidFill>
                  <a:prstClr val="black"/>
                </a:solidFill>
                <a:latin typeface="VIC" panose="00000500000000000000" pitchFamily="2" charset="0"/>
              </a:rPr>
              <a:t>Sinhalese</a:t>
            </a:r>
          </a:p>
          <a:p>
            <a:pPr marL="342891" indent="-342891" defTabSz="914377">
              <a:spcBef>
                <a:spcPts val="600"/>
              </a:spcBef>
              <a:spcAft>
                <a:spcPts val="600"/>
              </a:spcAft>
              <a:defRPr/>
            </a:pPr>
            <a:r>
              <a:rPr lang="en-AU" sz="1600" dirty="0">
                <a:solidFill>
                  <a:prstClr val="black"/>
                </a:solidFill>
                <a:latin typeface="VIC" panose="00000500000000000000" pitchFamily="2" charset="0"/>
              </a:rPr>
              <a:t>Vietnamese</a:t>
            </a:r>
          </a:p>
        </p:txBody>
      </p:sp>
      <p:sp>
        <p:nvSpPr>
          <p:cNvPr id="14" name="Content Placeholder 2">
            <a:extLst>
              <a:ext uri="{FF2B5EF4-FFF2-40B4-BE49-F238E27FC236}">
                <a16:creationId xmlns:a16="http://schemas.microsoft.com/office/drawing/2014/main" id="{1A2EE2BC-77CB-4E9B-A548-0A8D6A2F206D}"/>
              </a:ext>
            </a:extLst>
          </p:cNvPr>
          <p:cNvSpPr txBox="1">
            <a:spLocks/>
          </p:cNvSpPr>
          <p:nvPr/>
        </p:nvSpPr>
        <p:spPr>
          <a:xfrm>
            <a:off x="3097080" y="2523524"/>
            <a:ext cx="3766723" cy="3276715"/>
          </a:xfrm>
          <a:prstGeom prst="rect">
            <a:avLst/>
          </a:prstGeom>
        </p:spPr>
        <p:txBody>
          <a:bodyPr numCol="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377">
              <a:spcBef>
                <a:spcPts val="600"/>
              </a:spcBef>
              <a:spcAft>
                <a:spcPts val="600"/>
              </a:spcAft>
              <a:buNone/>
              <a:defRPr/>
            </a:pPr>
            <a:r>
              <a:rPr lang="en-AU" sz="1100" dirty="0">
                <a:solidFill>
                  <a:prstClr val="black"/>
                </a:solidFill>
                <a:latin typeface="Arial" panose="020B0604020202020204" pitchFamily="34" charset="0"/>
                <a:cs typeface="Arial" panose="020B0604020202020204" pitchFamily="34" charset="0"/>
              </a:rPr>
              <a:t>Registration is strengthening the disability workforce by independently assessing disability support workers and practitioners who work with people with disability as safe, skilled and professional. This supports consistently high-quality services, and ensures people using disability workers feel confident in their choice.  </a:t>
            </a:r>
          </a:p>
          <a:p>
            <a:pPr marL="0" indent="0" defTabSz="914377">
              <a:spcBef>
                <a:spcPts val="600"/>
              </a:spcBef>
              <a:spcAft>
                <a:spcPts val="600"/>
              </a:spcAft>
              <a:buNone/>
              <a:defRPr/>
            </a:pPr>
            <a:r>
              <a:rPr lang="en-AU" sz="1100" dirty="0">
                <a:solidFill>
                  <a:prstClr val="black"/>
                </a:solidFill>
                <a:latin typeface="Arial" panose="020B0604020202020204" pitchFamily="34" charset="0"/>
                <a:cs typeface="Arial" panose="020B0604020202020204" pitchFamily="34" charset="0"/>
              </a:rPr>
              <a:t>The Victorian disability worker registration process is separate from the NDIS and includes an assessment of background, skills, and safety. And you can gain recognition for your experience and track record.</a:t>
            </a:r>
          </a:p>
          <a:p>
            <a:pPr marL="0" indent="0" defTabSz="914377">
              <a:spcBef>
                <a:spcPts val="600"/>
              </a:spcBef>
              <a:spcAft>
                <a:spcPts val="600"/>
              </a:spcAft>
              <a:buNone/>
              <a:defRPr/>
            </a:pPr>
            <a:r>
              <a:rPr lang="en-AU" sz="1100" dirty="0">
                <a:solidFill>
                  <a:prstClr val="black"/>
                </a:solidFill>
                <a:latin typeface="Arial" panose="020B0604020202020204" pitchFamily="34" charset="0"/>
                <a:cs typeface="Arial" panose="020B0604020202020204" pitchFamily="34" charset="0"/>
              </a:rPr>
              <a:t>Registration demonstrates to people with disability, carers and families that you are a safer choice and shows employers that you are ready to get to work, and do it well.</a:t>
            </a:r>
          </a:p>
          <a:p>
            <a:pPr marL="0" indent="0" defTabSz="914377">
              <a:spcBef>
                <a:spcPts val="600"/>
              </a:spcBef>
              <a:spcAft>
                <a:spcPts val="600"/>
              </a:spcAft>
              <a:buNone/>
              <a:defRPr/>
            </a:pPr>
            <a:r>
              <a:rPr lang="en-AU" sz="1100" dirty="0">
                <a:solidFill>
                  <a:prstClr val="black"/>
                </a:solidFill>
                <a:latin typeface="Arial" panose="020B0604020202020204" pitchFamily="34" charset="0"/>
                <a:cs typeface="Arial" panose="020B0604020202020204" pitchFamily="34" charset="0"/>
              </a:rPr>
              <a:t>So, have your skills and experience recognised. Become a registered disability worker, today.</a:t>
            </a:r>
          </a:p>
          <a:p>
            <a:pPr marL="0" indent="0" defTabSz="914377">
              <a:spcBef>
                <a:spcPts val="600"/>
              </a:spcBef>
              <a:spcAft>
                <a:spcPts val="600"/>
              </a:spcAft>
              <a:buNone/>
              <a:defRPr/>
            </a:pPr>
            <a:r>
              <a:rPr lang="en-AU" sz="1100" dirty="0">
                <a:solidFill>
                  <a:prstClr val="black"/>
                </a:solidFill>
                <a:latin typeface="Arial" panose="020B0604020202020204" pitchFamily="34" charset="0"/>
                <a:cs typeface="Arial" panose="020B0604020202020204" pitchFamily="34" charset="0"/>
              </a:rPr>
              <a:t>Learn More: vdwc.vic.gov.au/registration</a:t>
            </a:r>
          </a:p>
        </p:txBody>
      </p:sp>
      <p:sp>
        <p:nvSpPr>
          <p:cNvPr id="16" name="Content Placeholder 2">
            <a:extLst>
              <a:ext uri="{FF2B5EF4-FFF2-40B4-BE49-F238E27FC236}">
                <a16:creationId xmlns:a16="http://schemas.microsoft.com/office/drawing/2014/main" id="{8589DED7-A2D3-4508-A5E0-A8B0C766C5D2}"/>
              </a:ext>
            </a:extLst>
          </p:cNvPr>
          <p:cNvSpPr txBox="1">
            <a:spLocks/>
          </p:cNvSpPr>
          <p:nvPr/>
        </p:nvSpPr>
        <p:spPr bwMode="auto">
          <a:xfrm>
            <a:off x="3184347" y="2163524"/>
            <a:ext cx="402252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sz="1400" dirty="0">
                <a:solidFill>
                  <a:prstClr val="black"/>
                </a:solidFill>
                <a:latin typeface="VIC Medium" panose="00000600000000000000" pitchFamily="2" charset="0"/>
              </a:rPr>
              <a:t>Recommended post text:</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pic>
        <p:nvPicPr>
          <p:cNvPr id="3" name="Picture 2">
            <a:extLst>
              <a:ext uri="{FF2B5EF4-FFF2-40B4-BE49-F238E27FC236}">
                <a16:creationId xmlns:a16="http://schemas.microsoft.com/office/drawing/2014/main" id="{D870A9B8-522E-401C-A179-814DAC0DC3D0}"/>
              </a:ext>
            </a:extLst>
          </p:cNvPr>
          <p:cNvPicPr>
            <a:picLocks noChangeAspect="1"/>
          </p:cNvPicPr>
          <p:nvPr/>
        </p:nvPicPr>
        <p:blipFill>
          <a:blip r:embed="rId3"/>
          <a:stretch>
            <a:fillRect/>
          </a:stretch>
        </p:blipFill>
        <p:spPr>
          <a:xfrm>
            <a:off x="359450" y="2163524"/>
            <a:ext cx="2474897" cy="4420112"/>
          </a:xfrm>
          <a:prstGeom prst="rect">
            <a:avLst/>
          </a:prstGeom>
        </p:spPr>
      </p:pic>
      <p:sp>
        <p:nvSpPr>
          <p:cNvPr id="17" name="Content Placeholder 2">
            <a:extLst>
              <a:ext uri="{FF2B5EF4-FFF2-40B4-BE49-F238E27FC236}">
                <a16:creationId xmlns:a16="http://schemas.microsoft.com/office/drawing/2014/main" id="{76ABB71D-B903-47D3-8B5F-553A75287959}"/>
              </a:ext>
            </a:extLst>
          </p:cNvPr>
          <p:cNvSpPr txBox="1">
            <a:spLocks/>
          </p:cNvSpPr>
          <p:nvPr/>
        </p:nvSpPr>
        <p:spPr bwMode="auto">
          <a:xfrm>
            <a:off x="3117531" y="6189558"/>
            <a:ext cx="4022520" cy="50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sz="1400" b="0" i="1" dirty="0">
                <a:solidFill>
                  <a:prstClr val="black"/>
                </a:solidFill>
                <a:latin typeface="VIC" panose="00000500000000000000" pitchFamily="2" charset="0"/>
              </a:rPr>
              <a:t>*For Facebook, LinkedIn and Instagram</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4" name="TextBox 3">
            <a:extLst>
              <a:ext uri="{FF2B5EF4-FFF2-40B4-BE49-F238E27FC236}">
                <a16:creationId xmlns:a16="http://schemas.microsoft.com/office/drawing/2014/main" id="{23DE066B-C423-22FF-C395-56113FEB0C93}"/>
              </a:ext>
            </a:extLst>
          </p:cNvPr>
          <p:cNvSpPr txBox="1"/>
          <p:nvPr/>
        </p:nvSpPr>
        <p:spPr>
          <a:xfrm>
            <a:off x="7276076" y="5744718"/>
            <a:ext cx="3717720" cy="830997"/>
          </a:xfrm>
          <a:prstGeom prst="rect">
            <a:avLst/>
          </a:prstGeom>
          <a:noFill/>
        </p:spPr>
        <p:txBody>
          <a:bodyPr wrap="square" rtlCol="0">
            <a:spAutoFit/>
          </a:bodyPr>
          <a:lstStyle/>
          <a:p>
            <a:r>
              <a:rPr lang="en-AU" sz="1600" dirty="0">
                <a:latin typeface="VIC" panose="00000500000000000000"/>
              </a:rPr>
              <a:t>Download the translated versions here:</a:t>
            </a:r>
          </a:p>
          <a:p>
            <a:r>
              <a:rPr lang="en-AU" sz="1600" b="0" i="0" dirty="0">
                <a:solidFill>
                  <a:srgbClr val="1F1F1F"/>
                </a:solidFill>
                <a:effectLst/>
                <a:latin typeface="VIC" panose="00000500000000000000"/>
                <a:hlinkClick r:id="rId4"/>
              </a:rPr>
              <a:t>https://cloud.ethnolink.com.au/VDWC-translated-assets</a:t>
            </a:r>
            <a:endParaRPr lang="en-AU" sz="1600" dirty="0">
              <a:latin typeface="VIC" panose="00000500000000000000"/>
            </a:endParaRPr>
          </a:p>
        </p:txBody>
      </p:sp>
    </p:spTree>
    <p:extLst>
      <p:ext uri="{BB962C8B-B14F-4D97-AF65-F5344CB8AC3E}">
        <p14:creationId xmlns:p14="http://schemas.microsoft.com/office/powerpoint/2010/main" val="206676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9" name="Content Placeholder 2">
            <a:extLst>
              <a:ext uri="{FF2B5EF4-FFF2-40B4-BE49-F238E27FC236}">
                <a16:creationId xmlns:a16="http://schemas.microsoft.com/office/drawing/2014/main" id="{38A4EB08-D07C-40E4-A1A9-D92EF5FEF5DF}"/>
              </a:ext>
            </a:extLst>
          </p:cNvPr>
          <p:cNvSpPr txBox="1">
            <a:spLocks/>
          </p:cNvSpPr>
          <p:nvPr/>
        </p:nvSpPr>
        <p:spPr bwMode="auto">
          <a:xfrm>
            <a:off x="1426985" y="2973255"/>
            <a:ext cx="9339263"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dirty="0">
                <a:solidFill>
                  <a:prstClr val="black"/>
                </a:solidFill>
                <a:latin typeface="VIC Medium" panose="00000600000000000000" pitchFamily="2" charset="0"/>
              </a:rPr>
              <a:t>Available in the following languages:</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26985" y="1880851"/>
            <a:ext cx="8161635" cy="72000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spcAft>
                <a:spcPts val="600"/>
              </a:spcAft>
              <a:defRPr/>
            </a:pPr>
            <a:r>
              <a:rPr lang="en-AU" sz="2400" dirty="0">
                <a:solidFill>
                  <a:prstClr val="black"/>
                </a:solidFill>
                <a:latin typeface="VIC SemiBold" panose="00000700000000000000" pitchFamily="2" charset="0"/>
              </a:rPr>
              <a:t>BROCHURE</a:t>
            </a:r>
          </a:p>
          <a:p>
            <a:pPr algn="l" defTabSz="914377">
              <a:defRPr/>
            </a:pPr>
            <a:r>
              <a:rPr lang="en-AU" sz="2000" dirty="0">
                <a:solidFill>
                  <a:prstClr val="black"/>
                </a:solidFill>
                <a:latin typeface="VIC SemiBold" panose="00000700000000000000" pitchFamily="2" charset="0"/>
              </a:rPr>
              <a:t>DISABILITY WORKER REGULATION SCHEME</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1397793" y="3543375"/>
            <a:ext cx="7167369" cy="1817191"/>
          </a:xfrm>
          <a:prstGeom prst="rect">
            <a:avLst/>
          </a:prstGeom>
        </p:spPr>
        <p:txBody>
          <a:bodyPr numCol="2"/>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defTabSz="914377">
              <a:spcBef>
                <a:spcPts val="600"/>
              </a:spcBef>
              <a:spcAft>
                <a:spcPts val="600"/>
              </a:spcAft>
              <a:defRPr/>
            </a:pPr>
            <a:r>
              <a:rPr lang="en-AU" sz="1600" dirty="0">
                <a:solidFill>
                  <a:prstClr val="black"/>
                </a:solidFill>
                <a:latin typeface="VIC" panose="00000500000000000000" pitchFamily="2" charset="0"/>
              </a:rPr>
              <a:t>Arabic</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(Simplified)</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(Traditional)</a:t>
            </a:r>
          </a:p>
          <a:p>
            <a:pPr marL="342891" indent="-342891" defTabSz="914377">
              <a:spcBef>
                <a:spcPts val="600"/>
              </a:spcBef>
              <a:spcAft>
                <a:spcPts val="600"/>
              </a:spcAft>
              <a:defRPr/>
            </a:pPr>
            <a:r>
              <a:rPr lang="en-AU" sz="1600" dirty="0">
                <a:solidFill>
                  <a:prstClr val="black"/>
                </a:solidFill>
                <a:latin typeface="VIC" panose="00000500000000000000" pitchFamily="2" charset="0"/>
              </a:rPr>
              <a:t>Filipino</a:t>
            </a:r>
          </a:p>
          <a:p>
            <a:pPr marL="0" indent="0" defTabSz="914377">
              <a:spcBef>
                <a:spcPts val="600"/>
              </a:spcBef>
              <a:spcAft>
                <a:spcPts val="600"/>
              </a:spcAft>
              <a:buNone/>
              <a:defRPr/>
            </a:pPr>
            <a:endParaRPr lang="en-AU" sz="1600" dirty="0">
              <a:solidFill>
                <a:prstClr val="black"/>
              </a:solidFill>
              <a:latin typeface="VIC" panose="00000500000000000000" pitchFamily="2" charset="0"/>
            </a:endParaRPr>
          </a:p>
          <a:p>
            <a:pPr marL="342891" indent="-342891" defTabSz="914377">
              <a:spcBef>
                <a:spcPts val="600"/>
              </a:spcBef>
              <a:spcAft>
                <a:spcPts val="600"/>
              </a:spcAft>
              <a:defRPr/>
            </a:pPr>
            <a:r>
              <a:rPr lang="en-AU" sz="1600" dirty="0">
                <a:solidFill>
                  <a:prstClr val="black"/>
                </a:solidFill>
                <a:latin typeface="VIC" panose="00000500000000000000" pitchFamily="2" charset="0"/>
              </a:rPr>
              <a:t>Hindi</a:t>
            </a:r>
          </a:p>
          <a:p>
            <a:pPr marL="342891" indent="-342891" defTabSz="914377">
              <a:spcBef>
                <a:spcPts val="600"/>
              </a:spcBef>
              <a:spcAft>
                <a:spcPts val="600"/>
              </a:spcAft>
              <a:defRPr/>
            </a:pPr>
            <a:r>
              <a:rPr lang="en-AU" sz="1600" dirty="0">
                <a:solidFill>
                  <a:prstClr val="black"/>
                </a:solidFill>
                <a:latin typeface="VIC" panose="00000500000000000000" pitchFamily="2" charset="0"/>
              </a:rPr>
              <a:t>Punjabi</a:t>
            </a:r>
          </a:p>
          <a:p>
            <a:pPr marL="342891" indent="-342891" defTabSz="914377">
              <a:spcBef>
                <a:spcPts val="600"/>
              </a:spcBef>
              <a:spcAft>
                <a:spcPts val="600"/>
              </a:spcAft>
              <a:defRPr/>
            </a:pPr>
            <a:r>
              <a:rPr lang="en-AU" sz="1600" dirty="0">
                <a:solidFill>
                  <a:prstClr val="black"/>
                </a:solidFill>
                <a:latin typeface="VIC" panose="00000500000000000000" pitchFamily="2" charset="0"/>
              </a:rPr>
              <a:t>Sinhalese</a:t>
            </a:r>
          </a:p>
          <a:p>
            <a:pPr marL="342891" indent="-342891" defTabSz="914377">
              <a:spcBef>
                <a:spcPts val="600"/>
              </a:spcBef>
              <a:spcAft>
                <a:spcPts val="600"/>
              </a:spcAft>
              <a:defRPr/>
            </a:pPr>
            <a:r>
              <a:rPr lang="en-AU" sz="1600" dirty="0">
                <a:solidFill>
                  <a:prstClr val="black"/>
                </a:solidFill>
                <a:latin typeface="VIC" panose="00000500000000000000" pitchFamily="2" charset="0"/>
              </a:rPr>
              <a:t>Vietnamese</a:t>
            </a:r>
          </a:p>
        </p:txBody>
      </p:sp>
      <p:sp>
        <p:nvSpPr>
          <p:cNvPr id="2" name="TextBox 1">
            <a:extLst>
              <a:ext uri="{FF2B5EF4-FFF2-40B4-BE49-F238E27FC236}">
                <a16:creationId xmlns:a16="http://schemas.microsoft.com/office/drawing/2014/main" id="{ECFF4BF4-7FEA-AE64-CD28-BD8C8344B630}"/>
              </a:ext>
            </a:extLst>
          </p:cNvPr>
          <p:cNvSpPr txBox="1"/>
          <p:nvPr/>
        </p:nvSpPr>
        <p:spPr>
          <a:xfrm>
            <a:off x="1397790" y="5341375"/>
            <a:ext cx="6020044" cy="584775"/>
          </a:xfrm>
          <a:prstGeom prst="rect">
            <a:avLst/>
          </a:prstGeom>
          <a:noFill/>
        </p:spPr>
        <p:txBody>
          <a:bodyPr wrap="square" rtlCol="0">
            <a:spAutoFit/>
          </a:bodyPr>
          <a:lstStyle/>
          <a:p>
            <a:r>
              <a:rPr lang="en-AU" sz="1600" dirty="0">
                <a:latin typeface="VIC" panose="00000500000000000000"/>
              </a:rPr>
              <a:t>Download the translated versions here:</a:t>
            </a:r>
          </a:p>
          <a:p>
            <a:r>
              <a:rPr lang="en-AU" sz="1600" b="0" i="0" dirty="0">
                <a:solidFill>
                  <a:srgbClr val="1F1F1F"/>
                </a:solidFill>
                <a:effectLst/>
                <a:latin typeface="VIC" panose="00000500000000000000"/>
                <a:hlinkClick r:id="rId3"/>
              </a:rPr>
              <a:t>https://cloud.ethnolink.com.au/VDWC-translated-assets</a:t>
            </a:r>
            <a:endParaRPr lang="en-AU" sz="1600" dirty="0">
              <a:latin typeface="VIC" panose="00000500000000000000"/>
            </a:endParaRPr>
          </a:p>
        </p:txBody>
      </p:sp>
    </p:spTree>
    <p:extLst>
      <p:ext uri="{BB962C8B-B14F-4D97-AF65-F5344CB8AC3E}">
        <p14:creationId xmlns:p14="http://schemas.microsoft.com/office/powerpoint/2010/main" val="248107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9" name="Content Placeholder 2">
            <a:extLst>
              <a:ext uri="{FF2B5EF4-FFF2-40B4-BE49-F238E27FC236}">
                <a16:creationId xmlns:a16="http://schemas.microsoft.com/office/drawing/2014/main" id="{38A4EB08-D07C-40E4-A1A9-D92EF5FEF5DF}"/>
              </a:ext>
            </a:extLst>
          </p:cNvPr>
          <p:cNvSpPr txBox="1">
            <a:spLocks/>
          </p:cNvSpPr>
          <p:nvPr/>
        </p:nvSpPr>
        <p:spPr bwMode="auto">
          <a:xfrm>
            <a:off x="1551047" y="2321451"/>
            <a:ext cx="9339263"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dirty="0">
                <a:solidFill>
                  <a:prstClr val="black"/>
                </a:solidFill>
                <a:latin typeface="VIC Medium" panose="00000600000000000000" pitchFamily="2" charset="0"/>
              </a:rPr>
              <a:t>Available in the following languages:</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89017" y="1534455"/>
            <a:ext cx="8161635" cy="72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defRPr/>
            </a:pPr>
            <a:r>
              <a:rPr lang="en-AU" sz="2400" dirty="0">
                <a:solidFill>
                  <a:prstClr val="black"/>
                </a:solidFill>
                <a:latin typeface="VIC SemiBold" panose="00000700000000000000" pitchFamily="2" charset="0"/>
              </a:rPr>
              <a:t>FACTSHEETS</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1498459" y="2734637"/>
            <a:ext cx="5246668" cy="1817191"/>
          </a:xfrm>
          <a:prstGeom prst="rect">
            <a:avLst/>
          </a:prstGeom>
        </p:spPr>
        <p:txBody>
          <a:bodyPr numCol="2"/>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891" indent="-342891" defTabSz="914377">
              <a:spcBef>
                <a:spcPts val="600"/>
              </a:spcBef>
              <a:spcAft>
                <a:spcPts val="600"/>
              </a:spcAft>
              <a:defRPr/>
            </a:pPr>
            <a:r>
              <a:rPr lang="en-AU" sz="1600" dirty="0">
                <a:solidFill>
                  <a:prstClr val="black"/>
                </a:solidFill>
                <a:latin typeface="VIC" panose="00000500000000000000" pitchFamily="2" charset="0"/>
              </a:rPr>
              <a:t>Arabic</a:t>
            </a:r>
          </a:p>
          <a:p>
            <a:pPr marL="342891" indent="-342891" defTabSz="914377">
              <a:spcBef>
                <a:spcPts val="600"/>
              </a:spcBef>
              <a:spcAft>
                <a:spcPts val="600"/>
              </a:spcAft>
              <a:defRPr/>
            </a:pPr>
            <a:r>
              <a:rPr lang="en-AU" sz="1600" dirty="0">
                <a:solidFill>
                  <a:prstClr val="black"/>
                </a:solidFill>
                <a:latin typeface="VIC" panose="00000500000000000000" pitchFamily="2" charset="0"/>
              </a:rPr>
              <a:t>Chinese (Simplified)</a:t>
            </a:r>
          </a:p>
          <a:p>
            <a:pPr marL="342891" indent="-342891" defTabSz="914377">
              <a:spcBef>
                <a:spcPts val="600"/>
              </a:spcBef>
              <a:spcAft>
                <a:spcPts val="600"/>
              </a:spcAft>
              <a:defRPr/>
            </a:pPr>
            <a:r>
              <a:rPr lang="en-AU" sz="1600" dirty="0">
                <a:solidFill>
                  <a:prstClr val="black"/>
                </a:solidFill>
                <a:latin typeface="VIC" panose="00000500000000000000" pitchFamily="2" charset="0"/>
              </a:rPr>
              <a:t>Hindi</a:t>
            </a:r>
          </a:p>
          <a:p>
            <a:pPr marL="342891" indent="-342891" defTabSz="914377">
              <a:spcBef>
                <a:spcPts val="600"/>
              </a:spcBef>
              <a:spcAft>
                <a:spcPts val="600"/>
              </a:spcAft>
              <a:defRPr/>
            </a:pPr>
            <a:r>
              <a:rPr lang="en-AU" sz="1600" dirty="0">
                <a:solidFill>
                  <a:prstClr val="black"/>
                </a:solidFill>
                <a:latin typeface="VIC" panose="00000500000000000000" pitchFamily="2" charset="0"/>
              </a:rPr>
              <a:t>Punjabi</a:t>
            </a:r>
          </a:p>
          <a:p>
            <a:pPr marL="342891" indent="-342891" defTabSz="914377">
              <a:spcBef>
                <a:spcPts val="600"/>
              </a:spcBef>
              <a:spcAft>
                <a:spcPts val="600"/>
              </a:spcAft>
              <a:defRPr/>
            </a:pPr>
            <a:r>
              <a:rPr lang="en-AU" sz="1600" dirty="0">
                <a:solidFill>
                  <a:prstClr val="black"/>
                </a:solidFill>
                <a:latin typeface="VIC" panose="00000500000000000000" pitchFamily="2" charset="0"/>
              </a:rPr>
              <a:t>Vietnamese</a:t>
            </a:r>
          </a:p>
        </p:txBody>
      </p:sp>
      <p:sp>
        <p:nvSpPr>
          <p:cNvPr id="14" name="Content Placeholder 2">
            <a:extLst>
              <a:ext uri="{FF2B5EF4-FFF2-40B4-BE49-F238E27FC236}">
                <a16:creationId xmlns:a16="http://schemas.microsoft.com/office/drawing/2014/main" id="{384481DB-3DC8-45B2-B091-028868D4A74E}"/>
              </a:ext>
            </a:extLst>
          </p:cNvPr>
          <p:cNvSpPr txBox="1">
            <a:spLocks/>
          </p:cNvSpPr>
          <p:nvPr/>
        </p:nvSpPr>
        <p:spPr bwMode="auto">
          <a:xfrm>
            <a:off x="1498459" y="4721665"/>
            <a:ext cx="9339263" cy="1146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0" fontAlgn="base" hangingPunct="0">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0" fontAlgn="base" hangingPunct="0">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0" fontAlgn="base" hangingPunct="0">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defRPr/>
            </a:pPr>
            <a:r>
              <a:rPr lang="en-AU" sz="1600" dirty="0">
                <a:solidFill>
                  <a:prstClr val="black"/>
                </a:solidFill>
                <a:latin typeface="VIC" panose="00000500000000000000" pitchFamily="2" charset="0"/>
              </a:rPr>
              <a:t>Disability Worker Registration video links*:</a:t>
            </a:r>
          </a:p>
          <a:p>
            <a:pPr defTabSz="457189">
              <a:defRPr/>
            </a:pPr>
            <a:r>
              <a:rPr lang="en-AU" sz="1400" b="0" dirty="0">
                <a:latin typeface="VIC" panose="00000500000000000000" pitchFamily="2" charset="0"/>
                <a:hlinkClick r:id="rId3"/>
              </a:rPr>
              <a:t>Victorian disability worker registration - 2022 - YouTube</a:t>
            </a:r>
            <a:endParaRPr lang="en-AU" sz="1600" b="0" dirty="0">
              <a:solidFill>
                <a:prstClr val="black"/>
              </a:solidFill>
              <a:latin typeface="VIC" panose="00000500000000000000" pitchFamily="2" charset="0"/>
            </a:endParaRPr>
          </a:p>
          <a:p>
            <a:pPr defTabSz="457189">
              <a:defRPr/>
            </a:pPr>
            <a:r>
              <a:rPr lang="en-AU" sz="1400" b="0" dirty="0">
                <a:latin typeface="VIC" panose="00000500000000000000" pitchFamily="2" charset="0"/>
                <a:hlinkClick r:id="rId4"/>
              </a:rPr>
              <a:t>Victorian disability worker registration - 2022 (2) – YouTube</a:t>
            </a:r>
            <a:endParaRPr lang="en-AU" sz="1600" b="0" dirty="0">
              <a:solidFill>
                <a:prstClr val="black"/>
              </a:solidFill>
              <a:latin typeface="VIC" panose="00000500000000000000" pitchFamily="2" charset="0"/>
            </a:endParaRPr>
          </a:p>
          <a:p>
            <a:pPr defTabSz="457189">
              <a:defRPr/>
            </a:pPr>
            <a:r>
              <a:rPr lang="en-AU" sz="1400" b="0" i="1" dirty="0">
                <a:solidFill>
                  <a:prstClr val="black"/>
                </a:solidFill>
                <a:latin typeface="VIC" panose="00000500000000000000" pitchFamily="2" charset="0"/>
              </a:rPr>
              <a:t>*subtitles available in language</a:t>
            </a:r>
          </a:p>
          <a:p>
            <a:pPr marL="342891" indent="-342891" defTabSz="457189">
              <a:spcBef>
                <a:spcPts val="600"/>
              </a:spcBef>
              <a:spcAft>
                <a:spcPts val="600"/>
              </a:spcAft>
              <a:buFont typeface="Arial" panose="020B0604020202020204" pitchFamily="34" charset="0"/>
              <a:buChar char="•"/>
              <a:defRPr/>
            </a:pPr>
            <a:endParaRPr lang="en-AU" sz="1800" dirty="0">
              <a:latin typeface="VIC ExtraLight" panose="00000300000000000000" pitchFamily="2" charset="0"/>
            </a:endParaRPr>
          </a:p>
        </p:txBody>
      </p:sp>
    </p:spTree>
    <p:extLst>
      <p:ext uri="{BB962C8B-B14F-4D97-AF65-F5344CB8AC3E}">
        <p14:creationId xmlns:p14="http://schemas.microsoft.com/office/powerpoint/2010/main" val="200435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AE8CEB84-88B2-4F40-8754-F790B22FE6CF}"/>
              </a:ext>
            </a:extLst>
          </p:cNvPr>
          <p:cNvSpPr/>
          <p:nvPr/>
        </p:nvSpPr>
        <p:spPr>
          <a:xfrm flipH="1">
            <a:off x="8070210" y="2413555"/>
            <a:ext cx="4121791" cy="4448291"/>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pic>
        <p:nvPicPr>
          <p:cNvPr id="7" name="Picture 6">
            <a:extLst>
              <a:ext uri="{FF2B5EF4-FFF2-40B4-BE49-F238E27FC236}">
                <a16:creationId xmlns:a16="http://schemas.microsoft.com/office/drawing/2014/main" id="{F73B3367-910E-4D6C-8DB3-B40873DFB021}"/>
              </a:ext>
            </a:extLst>
          </p:cNvPr>
          <p:cNvPicPr>
            <a:picLocks noChangeAspect="1"/>
          </p:cNvPicPr>
          <p:nvPr/>
        </p:nvPicPr>
        <p:blipFill>
          <a:blip r:embed="rId2"/>
          <a:stretch>
            <a:fillRect/>
          </a:stretch>
        </p:blipFill>
        <p:spPr>
          <a:xfrm>
            <a:off x="329082" y="297472"/>
            <a:ext cx="1986039" cy="952488"/>
          </a:xfrm>
          <a:prstGeom prst="rect">
            <a:avLst/>
          </a:prstGeom>
        </p:spPr>
      </p:pic>
      <p:sp>
        <p:nvSpPr>
          <p:cNvPr id="10" name="Right Triangle 9">
            <a:extLst>
              <a:ext uri="{FF2B5EF4-FFF2-40B4-BE49-F238E27FC236}">
                <a16:creationId xmlns:a16="http://schemas.microsoft.com/office/drawing/2014/main" id="{7D3F34AF-0D4E-4723-8F3D-7F2367CF2E8F}"/>
              </a:ext>
            </a:extLst>
          </p:cNvPr>
          <p:cNvSpPr/>
          <p:nvPr/>
        </p:nvSpPr>
        <p:spPr>
          <a:xfrm flipH="1">
            <a:off x="10159069" y="528507"/>
            <a:ext cx="2032929" cy="6329495"/>
          </a:xfrm>
          <a:prstGeom prst="rtTriangle">
            <a:avLst/>
          </a:prstGeom>
          <a:solidFill>
            <a:srgbClr val="E1F0EC"/>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2" name="Right Triangle 11">
            <a:extLst>
              <a:ext uri="{FF2B5EF4-FFF2-40B4-BE49-F238E27FC236}">
                <a16:creationId xmlns:a16="http://schemas.microsoft.com/office/drawing/2014/main" id="{B8DE1DE0-92AF-49D0-9A2B-DB06E022C451}"/>
              </a:ext>
            </a:extLst>
          </p:cNvPr>
          <p:cNvSpPr/>
          <p:nvPr/>
        </p:nvSpPr>
        <p:spPr>
          <a:xfrm rot="16200000" flipH="1">
            <a:off x="8875900" y="706843"/>
            <a:ext cx="4028821" cy="2603380"/>
          </a:xfrm>
          <a:prstGeom prst="rtTriangle">
            <a:avLst/>
          </a:prstGeom>
          <a:solidFill>
            <a:srgbClr val="E1F0EC">
              <a:alpha val="56078"/>
            </a:srgbClr>
          </a:solidFill>
          <a:ln>
            <a:solidFill>
              <a:srgbClr val="E1F0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AU">
              <a:solidFill>
                <a:prstClr val="white"/>
              </a:solidFill>
              <a:latin typeface="Calibri" panose="020F0502020204030204"/>
            </a:endParaRPr>
          </a:p>
        </p:txBody>
      </p:sp>
      <p:sp>
        <p:nvSpPr>
          <p:cNvPr id="13" name="Title 1">
            <a:extLst>
              <a:ext uri="{FF2B5EF4-FFF2-40B4-BE49-F238E27FC236}">
                <a16:creationId xmlns:a16="http://schemas.microsoft.com/office/drawing/2014/main" id="{A2EF51D0-8106-488F-9764-61B7792D08EB}"/>
              </a:ext>
            </a:extLst>
          </p:cNvPr>
          <p:cNvSpPr txBox="1">
            <a:spLocks/>
          </p:cNvSpPr>
          <p:nvPr/>
        </p:nvSpPr>
        <p:spPr>
          <a:xfrm>
            <a:off x="1459000" y="1590643"/>
            <a:ext cx="8161635" cy="720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defTabSz="914377">
              <a:defRPr/>
            </a:pPr>
            <a:r>
              <a:rPr lang="en-AU" sz="2400" dirty="0">
                <a:solidFill>
                  <a:prstClr val="black"/>
                </a:solidFill>
                <a:latin typeface="VIC SemiBold" panose="00000700000000000000" pitchFamily="2" charset="0"/>
              </a:rPr>
              <a:t>CONTACT US</a:t>
            </a:r>
          </a:p>
        </p:txBody>
      </p:sp>
      <p:sp>
        <p:nvSpPr>
          <p:cNvPr id="15" name="Content Placeholder 2">
            <a:extLst>
              <a:ext uri="{FF2B5EF4-FFF2-40B4-BE49-F238E27FC236}">
                <a16:creationId xmlns:a16="http://schemas.microsoft.com/office/drawing/2014/main" id="{B4FC68AE-A174-4D8D-97AF-FABC8797ACFB}"/>
              </a:ext>
            </a:extLst>
          </p:cNvPr>
          <p:cNvSpPr txBox="1">
            <a:spLocks/>
          </p:cNvSpPr>
          <p:nvPr/>
        </p:nvSpPr>
        <p:spPr>
          <a:xfrm>
            <a:off x="1459000" y="2619383"/>
            <a:ext cx="10268403" cy="3151103"/>
          </a:xfrm>
          <a:prstGeom prst="rect">
            <a:avLst/>
          </a:prstGeom>
        </p:spPr>
        <p:txBody>
          <a:bodyPr numCol="2"/>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Website: </a:t>
            </a:r>
            <a:r>
              <a:rPr lang="en-AU" sz="1600" u="dotted" dirty="0">
                <a:solidFill>
                  <a:srgbClr val="0072CE"/>
                </a:solidFill>
                <a:latin typeface="VIC" panose="00000500000000000000" pitchFamily="2" charset="0"/>
                <a:ea typeface="Times" panose="02020603050405020304" pitchFamily="18" charset="0"/>
                <a:cs typeface="Times New Roman" panose="02020603050405020304" pitchFamily="18" charset="0"/>
                <a:hlinkClick r:id="rId3"/>
              </a:rPr>
              <a:t>www.vdwc.vic.gov.au</a:t>
            </a:r>
            <a:endParaRPr lang="en-AU" sz="1600" dirty="0">
              <a:latin typeface="VIC" panose="00000500000000000000" pitchFamily="2" charset="0"/>
              <a:ea typeface="Times" panose="02020603050405020304" pitchFamily="18" charset="0"/>
              <a:cs typeface="Times New Roman" panose="02020603050405020304" pitchFamily="18" charset="0"/>
            </a:endParaRP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Email: </a:t>
            </a:r>
            <a:r>
              <a:rPr lang="en-AU" sz="1600" u="dotted" dirty="0">
                <a:solidFill>
                  <a:srgbClr val="0072CE"/>
                </a:solidFill>
                <a:latin typeface="VIC" panose="00000500000000000000" pitchFamily="2" charset="0"/>
                <a:ea typeface="Times" panose="02020603050405020304" pitchFamily="18" charset="0"/>
                <a:cs typeface="Times New Roman" panose="02020603050405020304" pitchFamily="18" charset="0"/>
                <a:hlinkClick r:id="rId4"/>
              </a:rPr>
              <a:t>info@vdwc.vic.gov.au</a:t>
            </a:r>
            <a:endParaRPr lang="en-AU" sz="1600" dirty="0">
              <a:latin typeface="VIC" panose="00000500000000000000" pitchFamily="2" charset="0"/>
              <a:ea typeface="Times" panose="02020603050405020304" pitchFamily="18" charset="0"/>
              <a:cs typeface="Times New Roman" panose="02020603050405020304" pitchFamily="18" charset="0"/>
            </a:endParaRP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Phone: </a:t>
            </a:r>
            <a:r>
              <a:rPr lang="en-AU" sz="1600" dirty="0">
                <a:latin typeface="VIC" panose="00000500000000000000" pitchFamily="2" charset="0"/>
                <a:ea typeface="Times" panose="02020603050405020304" pitchFamily="18" charset="0"/>
                <a:cs typeface="Times New Roman" panose="02020603050405020304" pitchFamily="18" charset="0"/>
              </a:rPr>
              <a:t>1800 497 132</a:t>
            </a: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Facebook: </a:t>
            </a:r>
            <a:r>
              <a:rPr lang="en-AU" sz="1600" dirty="0">
                <a:latin typeface="VIC" panose="00000500000000000000" pitchFamily="2" charset="0"/>
                <a:ea typeface="Times" panose="02020603050405020304" pitchFamily="18" charset="0"/>
                <a:cs typeface="Times New Roman" panose="02020603050405020304" pitchFamily="18" charset="0"/>
              </a:rPr>
              <a:t>facebook.com/</a:t>
            </a:r>
            <a:r>
              <a:rPr lang="en-AU" sz="1600" dirty="0" err="1">
                <a:latin typeface="VIC" panose="00000500000000000000" pitchFamily="2" charset="0"/>
                <a:ea typeface="Times" panose="02020603050405020304" pitchFamily="18" charset="0"/>
                <a:cs typeface="Times New Roman" panose="02020603050405020304" pitchFamily="18" charset="0"/>
              </a:rPr>
              <a:t>VDWCommission</a:t>
            </a:r>
            <a:endParaRPr lang="en-AU" sz="1600" dirty="0">
              <a:latin typeface="VIC" panose="00000500000000000000" pitchFamily="2" charset="0"/>
              <a:ea typeface="Times" panose="02020603050405020304" pitchFamily="18" charset="0"/>
              <a:cs typeface="Times New Roman" panose="02020603050405020304" pitchFamily="18" charset="0"/>
            </a:endParaRP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Twitter: </a:t>
            </a:r>
            <a:r>
              <a:rPr lang="en-AU" sz="1600" dirty="0">
                <a:latin typeface="VIC" panose="00000500000000000000" pitchFamily="2" charset="0"/>
                <a:ea typeface="Times" panose="02020603050405020304" pitchFamily="18" charset="0"/>
                <a:cs typeface="Times New Roman" panose="02020603050405020304" pitchFamily="18" charset="0"/>
              </a:rPr>
              <a:t>twitter.com/</a:t>
            </a:r>
            <a:r>
              <a:rPr lang="en-AU" sz="1600" dirty="0" err="1">
                <a:latin typeface="VIC" panose="00000500000000000000" pitchFamily="2" charset="0"/>
                <a:ea typeface="Times" panose="02020603050405020304" pitchFamily="18" charset="0"/>
                <a:cs typeface="Times New Roman" panose="02020603050405020304" pitchFamily="18" charset="0"/>
              </a:rPr>
              <a:t>VDWCommission</a:t>
            </a:r>
            <a:endParaRPr lang="en-AU" sz="1600" dirty="0">
              <a:latin typeface="VIC" panose="00000500000000000000" pitchFamily="2" charset="0"/>
              <a:ea typeface="Times" panose="02020603050405020304" pitchFamily="18" charset="0"/>
              <a:cs typeface="Times New Roman" panose="02020603050405020304" pitchFamily="18" charset="0"/>
            </a:endParaRP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LinkedIn: </a:t>
            </a:r>
            <a:r>
              <a:rPr lang="en-AU" sz="1600" dirty="0">
                <a:latin typeface="VIC" panose="00000500000000000000" pitchFamily="2" charset="0"/>
                <a:ea typeface="Times" panose="02020603050405020304" pitchFamily="18" charset="0"/>
                <a:cs typeface="Times New Roman" panose="02020603050405020304" pitchFamily="18" charset="0"/>
              </a:rPr>
              <a:t>linkedin.com/company/</a:t>
            </a:r>
            <a:r>
              <a:rPr lang="en-AU" sz="1600" dirty="0" err="1">
                <a:latin typeface="VIC" panose="00000500000000000000" pitchFamily="2" charset="0"/>
                <a:ea typeface="Times" panose="02020603050405020304" pitchFamily="18" charset="0"/>
                <a:cs typeface="Times New Roman" panose="02020603050405020304" pitchFamily="18" charset="0"/>
              </a:rPr>
              <a:t>vdwcommission</a:t>
            </a:r>
            <a:endParaRPr lang="en-AU" sz="1600" dirty="0">
              <a:latin typeface="VIC" panose="00000500000000000000" pitchFamily="2" charset="0"/>
              <a:ea typeface="Times" panose="02020603050405020304" pitchFamily="18" charset="0"/>
              <a:cs typeface="Times New Roman" panose="02020603050405020304" pitchFamily="18" charset="0"/>
            </a:endParaRPr>
          </a:p>
          <a:p>
            <a:pPr marL="0" indent="0">
              <a:lnSpc>
                <a:spcPts val="1351"/>
              </a:lnSpc>
              <a:spcAft>
                <a:spcPts val="600"/>
              </a:spcAft>
              <a:buNone/>
            </a:pPr>
            <a:r>
              <a:rPr lang="en-AU" sz="1600" b="1" dirty="0">
                <a:latin typeface="VIC SemiBold" panose="00000700000000000000" pitchFamily="2" charset="0"/>
                <a:ea typeface="Times" panose="02020603050405020304" pitchFamily="18" charset="0"/>
                <a:cs typeface="Times New Roman" panose="02020603050405020304" pitchFamily="18" charset="0"/>
              </a:rPr>
              <a:t>Instagram: </a:t>
            </a:r>
            <a:r>
              <a:rPr lang="en-AU" sz="1600" dirty="0" err="1">
                <a:latin typeface="VIC" panose="00000500000000000000" pitchFamily="2" charset="0"/>
                <a:ea typeface="Times" panose="02020603050405020304" pitchFamily="18" charset="0"/>
                <a:cs typeface="Times New Roman" panose="02020603050405020304" pitchFamily="18" charset="0"/>
              </a:rPr>
              <a:t>vicdwcommission</a:t>
            </a:r>
            <a:r>
              <a:rPr lang="en-AU" sz="1600" dirty="0">
                <a:latin typeface="VIC" panose="00000500000000000000" pitchFamily="2" charset="0"/>
                <a:ea typeface="Times"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72691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04F20F19C4104BBBAB94593FED5702" ma:contentTypeVersion="16" ma:contentTypeDescription="Create a new document." ma:contentTypeScope="" ma:versionID="4e649230b5309974149723faedaa0ef6">
  <xsd:schema xmlns:xsd="http://www.w3.org/2001/XMLSchema" xmlns:xs="http://www.w3.org/2001/XMLSchema" xmlns:p="http://schemas.microsoft.com/office/2006/metadata/properties" xmlns:ns2="3fdefc27-9daa-4412-9bc3-ba173f0af375" xmlns:ns3="81ce4eaa-4cb8-4908-9479-89279dfc8e74" xmlns:ns4="5ce0f2b5-5be5-4508-bce9-d7011ece0659" targetNamespace="http://schemas.microsoft.com/office/2006/metadata/properties" ma:root="true" ma:fieldsID="ceb98cae36b1ff0c753ebbe1cfae5bd6" ns2:_="" ns3:_="" ns4:_="">
    <xsd:import namespace="3fdefc27-9daa-4412-9bc3-ba173f0af375"/>
    <xsd:import namespace="81ce4eaa-4cb8-4908-9479-89279dfc8e74"/>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CR" minOccurs="0"/>
                <xsd:element ref="ns2:MediaLengthInSeconds" minOccurs="0"/>
                <xsd:element ref="ns2:MediaServiceLocatio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efc27-9daa-4412-9bc3-ba173f0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ce4eaa-4cb8-4908-9479-89279dfc8e7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7dbd580-1f03-45fe-bd60-673d25e25a5a}" ma:internalName="TaxCatchAll" ma:showField="CatchAllData" ma:web="81ce4eaa-4cb8-4908-9479-89279dfc8e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ce0f2b5-5be5-4508-bce9-d7011ece0659" xsi:nil="true"/>
    <lcf76f155ced4ddcb4097134ff3c332f xmlns="3fdefc27-9daa-4412-9bc3-ba173f0af37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021ECF-C43A-4B2F-BD11-1B5DD4A5E8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defc27-9daa-4412-9bc3-ba173f0af375"/>
    <ds:schemaRef ds:uri="81ce4eaa-4cb8-4908-9479-89279dfc8e74"/>
    <ds:schemaRef ds:uri="5ce0f2b5-5be5-4508-bce9-d7011ece0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02F5BE-5B95-4A4B-8A0C-6E7FCB3049E8}">
  <ds:schemaRefs>
    <ds:schemaRef ds:uri="5ce0f2b5-5be5-4508-bce9-d7011ece0659"/>
    <ds:schemaRef ds:uri="3fdefc27-9daa-4412-9bc3-ba173f0af375"/>
    <ds:schemaRef ds:uri="http://purl.org/dc/elements/1.1/"/>
    <ds:schemaRef ds:uri="http://schemas.microsoft.com/office/infopath/2007/PartnerControls"/>
    <ds:schemaRef ds:uri="http://schemas.microsoft.com/office/2006/documentManagement/types"/>
    <ds:schemaRef ds:uri="http://purl.org/dc/dcmitype/"/>
    <ds:schemaRef ds:uri="http://purl.org/dc/terms/"/>
    <ds:schemaRef ds:uri="http://schemas.openxmlformats.org/package/2006/metadata/core-properties"/>
    <ds:schemaRef ds:uri="81ce4eaa-4cb8-4908-9479-89279dfc8e7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5FA2A62-CA97-4372-96BA-0465283D8E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465</TotalTime>
  <Words>433</Words>
  <Application>Microsoft Office PowerPoint</Application>
  <PresentationFormat>Widescreen</PresentationFormat>
  <Paragraphs>81</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VIC</vt:lpstr>
      <vt:lpstr>VIC ExtraLight</vt:lpstr>
      <vt:lpstr>VIC Medium</vt:lpstr>
      <vt:lpstr>VIC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PACK</dc:title>
  <dc:creator>Catherine Dennehy (VDWC)</dc:creator>
  <cp:lastModifiedBy>Catherine Dennehy (VDWC)</cp:lastModifiedBy>
  <cp:revision>11</cp:revision>
  <dcterms:created xsi:type="dcterms:W3CDTF">2022-07-18T04:29:58Z</dcterms:created>
  <dcterms:modified xsi:type="dcterms:W3CDTF">2022-09-12T00:02:45Z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fdf5488-3066-4b6c-8fea-9472b8a1f34c_Enabled">
    <vt:lpwstr>true</vt:lpwstr>
  </property>
  <property fmtid="{D5CDD505-2E9C-101B-9397-08002B2CF9AE}" pid="3" name="MSIP_Label_efdf5488-3066-4b6c-8fea-9472b8a1f34c_SetDate">
    <vt:lpwstr>2022-07-18T07:11:30Z</vt:lpwstr>
  </property>
  <property fmtid="{D5CDD505-2E9C-101B-9397-08002B2CF9AE}" pid="4" name="MSIP_Label_efdf5488-3066-4b6c-8fea-9472b8a1f34c_Method">
    <vt:lpwstr>Privileged</vt:lpwstr>
  </property>
  <property fmtid="{D5CDD505-2E9C-101B-9397-08002B2CF9AE}" pid="5" name="MSIP_Label_efdf5488-3066-4b6c-8fea-9472b8a1f34c_Name">
    <vt:lpwstr>efdf5488-3066-4b6c-8fea-9472b8a1f34c</vt:lpwstr>
  </property>
  <property fmtid="{D5CDD505-2E9C-101B-9397-08002B2CF9AE}" pid="6" name="MSIP_Label_efdf5488-3066-4b6c-8fea-9472b8a1f34c_SiteId">
    <vt:lpwstr>c0e0601f-0fac-449c-9c88-a104c4eb9f28</vt:lpwstr>
  </property>
  <property fmtid="{D5CDD505-2E9C-101B-9397-08002B2CF9AE}" pid="7" name="MSIP_Label_efdf5488-3066-4b6c-8fea-9472b8a1f34c_ActionId">
    <vt:lpwstr>7d011e35-e85a-4aa4-af05-87557442c9d0</vt:lpwstr>
  </property>
  <property fmtid="{D5CDD505-2E9C-101B-9397-08002B2CF9AE}" pid="8" name="MSIP_Label_efdf5488-3066-4b6c-8fea-9472b8a1f34c_ContentBits">
    <vt:lpwstr>0</vt:lpwstr>
  </property>
  <property fmtid="{D5CDD505-2E9C-101B-9397-08002B2CF9AE}" pid="9" name="ContentTypeId">
    <vt:lpwstr>0x0101002F04F20F19C4104BBBAB94593FED5702</vt:lpwstr>
  </property>
  <property fmtid="{D5CDD505-2E9C-101B-9397-08002B2CF9AE}" pid="10" name="MediaServiceImageTags">
    <vt:lpwstr/>
  </property>
</Properties>
</file>