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2.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handoutMasterIdLst>
    <p:handoutMasterId r:id="rId24"/>
  </p:handoutMasterIdLst>
  <p:sldIdLst>
    <p:sldId id="259" r:id="rId5"/>
    <p:sldId id="302" r:id="rId6"/>
    <p:sldId id="303" r:id="rId7"/>
    <p:sldId id="260" r:id="rId8"/>
    <p:sldId id="261" r:id="rId9"/>
    <p:sldId id="288" r:id="rId10"/>
    <p:sldId id="285" r:id="rId11"/>
    <p:sldId id="298" r:id="rId12"/>
    <p:sldId id="299" r:id="rId13"/>
    <p:sldId id="293" r:id="rId14"/>
    <p:sldId id="301" r:id="rId15"/>
    <p:sldId id="316" r:id="rId16"/>
    <p:sldId id="318" r:id="rId17"/>
    <p:sldId id="319" r:id="rId18"/>
    <p:sldId id="311" r:id="rId19"/>
    <p:sldId id="312" r:id="rId20"/>
    <p:sldId id="309" r:id="rId21"/>
    <p:sldId id="267" r:id="rId22"/>
  </p:sldIdLst>
  <p:sldSz cx="12192000" cy="6858000"/>
  <p:notesSz cx="6858000" cy="9144000"/>
  <p:defaultTextStyle>
    <a:defPPr>
      <a:defRPr lang="en-AU"/>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447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initials="M" lastIdx="24" clrIdx="0">
    <p:extLst>
      <p:ext uri="{19B8F6BF-5375-455C-9EA6-DF929625EA0E}">
        <p15:presenceInfo xmlns:p15="http://schemas.microsoft.com/office/powerpoint/2012/main" userId="Melinda" providerId="None"/>
      </p:ext>
    </p:extLst>
  </p:cmAuthor>
  <p:cmAuthor id="2" name="Susan Jones (VDWC)" initials="SJ(" lastIdx="25" clrIdx="1">
    <p:extLst>
      <p:ext uri="{19B8F6BF-5375-455C-9EA6-DF929625EA0E}">
        <p15:presenceInfo xmlns:p15="http://schemas.microsoft.com/office/powerpoint/2012/main" userId="S::Susan.Jones@dhhs.vic.gov.au::c9331c6b-e4ed-4728-891e-3b648f967d2c" providerId="AD"/>
      </p:ext>
    </p:extLst>
  </p:cmAuthor>
  <p:cmAuthor id="3" name="Susan Jones" initials="SJ" lastIdx="58" clrIdx="2">
    <p:extLst>
      <p:ext uri="{19B8F6BF-5375-455C-9EA6-DF929625EA0E}">
        <p15:presenceInfo xmlns:p15="http://schemas.microsoft.com/office/powerpoint/2012/main" userId="S::Susan.Jones@vdwc.vic.gov.au::c9331c6b-e4ed-4728-891e-3b648f967d2c" providerId="AD"/>
      </p:ext>
    </p:extLst>
  </p:cmAuthor>
  <p:cmAuthor id="4" name="Rhod Ellis-Jones" initials="RE" lastIdx="1" clrIdx="3">
    <p:extLst>
      <p:ext uri="{19B8F6BF-5375-455C-9EA6-DF929625EA0E}">
        <p15:presenceInfo xmlns:p15="http://schemas.microsoft.com/office/powerpoint/2012/main" userId="d6269560476f8b0b" providerId="Windows Live"/>
      </p:ext>
    </p:extLst>
  </p:cmAuthor>
  <p:cmAuthor id="5" name="Catherine Dennehy (VDWC)" initials="C(" lastIdx="3" clrIdx="4">
    <p:extLst>
      <p:ext uri="{19B8F6BF-5375-455C-9EA6-DF929625EA0E}">
        <p15:presenceInfo xmlns:p15="http://schemas.microsoft.com/office/powerpoint/2012/main" userId="S::catherine.dennehy@vdwc.vic.gov.au::5c84a1ad-34e9-4be7-aa37-878d2aed8eff" providerId="AD"/>
      </p:ext>
    </p:extLst>
  </p:cmAuthor>
  <p:cmAuthor id="6" name="Michelle L Lane (VDWC)" initials="MLL(" lastIdx="66" clrIdx="5">
    <p:extLst>
      <p:ext uri="{19B8F6BF-5375-455C-9EA6-DF929625EA0E}">
        <p15:presenceInfo xmlns:p15="http://schemas.microsoft.com/office/powerpoint/2012/main" userId="S::michelle.l.lane@vdwc.vic.gov.au::580e5b8d-e7b2-4b68-93ac-a1decec46f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03F"/>
    <a:srgbClr val="004C97"/>
    <a:srgbClr val="1D1937"/>
    <a:srgbClr val="201547"/>
    <a:srgbClr val="0072CE"/>
    <a:srgbClr val="D50032"/>
    <a:srgbClr val="C5511A"/>
    <a:srgbClr val="008950"/>
    <a:srgbClr val="004EA8"/>
    <a:srgbClr val="8718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5871" autoAdjust="0"/>
  </p:normalViewPr>
  <p:slideViewPr>
    <p:cSldViewPr snapToGrid="0">
      <p:cViewPr varScale="1">
        <p:scale>
          <a:sx n="94" d="100"/>
          <a:sy n="94" d="100"/>
        </p:scale>
        <p:origin x="1872" y="90"/>
      </p:cViewPr>
      <p:guideLst>
        <p:guide orient="horz" pos="2160"/>
        <p:guide pos="4475"/>
      </p:guideLst>
    </p:cSldViewPr>
  </p:slideViewPr>
  <p:notesTextViewPr>
    <p:cViewPr>
      <p:scale>
        <a:sx n="1" d="1"/>
        <a:sy n="1" d="1"/>
      </p:scale>
      <p:origin x="0" y="0"/>
    </p:cViewPr>
  </p:notesTextViewPr>
  <p:notesViewPr>
    <p:cSldViewPr snapToGrid="0">
      <p:cViewPr>
        <p:scale>
          <a:sx n="100" d="100"/>
          <a:sy n="100" d="100"/>
        </p:scale>
        <p:origin x="355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0-09-09T17:04:53.121" idx="58">
    <p:pos x="10" y="10"/>
    <p:text>Do we need to add informaiton on what happens when the VDWC receives a notication about a worker?  What's the process and what do we tell disability workers who are subject to a notification?</p:text>
    <p:extLst>
      <p:ext uri="{C676402C-5697-4E1C-873F-D02D1690AC5C}">
        <p15:threadingInfo xmlns:p15="http://schemas.microsoft.com/office/powerpoint/2012/main" timeZoneBias="-6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20-09-09T17:04:03.256" idx="57">
    <p:pos x="10" y="10"/>
    <p:text>Is the slide on prohibiton orders required?</p:text>
    <p:extLst>
      <p:ext uri="{C676402C-5697-4E1C-873F-D02D1690AC5C}">
        <p15:threadingInfo xmlns:p15="http://schemas.microsoft.com/office/powerpoint/2012/main" timeZoneBias="-6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9C217B-C7E7-4BC3-9432-A67E959C9BD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5F563C96-CD4E-4133-A73B-44FBB04143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9ADD5C-9FC3-46F7-83EC-F52828F6F19B}" type="datetimeFigureOut">
              <a:rPr lang="en-AU" smtClean="0"/>
              <a:t>1/10/2020</a:t>
            </a:fld>
            <a:endParaRPr lang="en-AU"/>
          </a:p>
        </p:txBody>
      </p:sp>
      <p:sp>
        <p:nvSpPr>
          <p:cNvPr id="4" name="Footer Placeholder 3">
            <a:extLst>
              <a:ext uri="{FF2B5EF4-FFF2-40B4-BE49-F238E27FC236}">
                <a16:creationId xmlns:a16="http://schemas.microsoft.com/office/drawing/2014/main" id="{0553B8CF-B71A-4626-8E47-12604CFFED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A53B49F3-947A-40B4-BB14-89AF7F8CA2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A34800-6669-4D61-8A15-4BE587C291BB}" type="slidenum">
              <a:rPr lang="en-AU" smtClean="0"/>
              <a:t>‹#›</a:t>
            </a:fld>
            <a:endParaRPr lang="en-AU"/>
          </a:p>
        </p:txBody>
      </p:sp>
    </p:spTree>
    <p:extLst>
      <p:ext uri="{BB962C8B-B14F-4D97-AF65-F5344CB8AC3E}">
        <p14:creationId xmlns:p14="http://schemas.microsoft.com/office/powerpoint/2010/main" val="2624944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0B8C8A-5B21-4149-B6BA-05191CF61C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a:extLst>
              <a:ext uri="{FF2B5EF4-FFF2-40B4-BE49-F238E27FC236}">
                <a16:creationId xmlns:a16="http://schemas.microsoft.com/office/drawing/2014/main" id="{9AF85F1E-D700-4F51-8DF2-D15C66A7F6F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61164D75-B28E-479D-9866-66B1BFF9E4E6}" type="datetimeFigureOut">
              <a:rPr lang="en-AU"/>
              <a:pPr>
                <a:defRPr/>
              </a:pPr>
              <a:t>1/10/2020</a:t>
            </a:fld>
            <a:endParaRPr lang="en-AU"/>
          </a:p>
        </p:txBody>
      </p:sp>
      <p:sp>
        <p:nvSpPr>
          <p:cNvPr id="4" name="Slide Image Placeholder 3">
            <a:extLst>
              <a:ext uri="{FF2B5EF4-FFF2-40B4-BE49-F238E27FC236}">
                <a16:creationId xmlns:a16="http://schemas.microsoft.com/office/drawing/2014/main" id="{126F1C03-881B-4355-B07D-0335F39987D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F64317A9-BCB3-48D5-A32A-E887A6F64F3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12A132A2-195C-4467-844F-EF17D83B71B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a:extLst>
              <a:ext uri="{FF2B5EF4-FFF2-40B4-BE49-F238E27FC236}">
                <a16:creationId xmlns:a16="http://schemas.microsoft.com/office/drawing/2014/main" id="{699881A1-67FA-4219-BF77-3134E65268F1}"/>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CB09518-359A-43B2-8A2D-1575ED3A054E}" type="slidenum">
              <a:rPr lang="en-AU" altLang="en-US"/>
              <a:pPr>
                <a:defRPr/>
              </a:pPr>
              <a:t>‹#›</a:t>
            </a:fld>
            <a:endParaRPr lang="en-AU" altLang="en-US"/>
          </a:p>
        </p:txBody>
      </p:sp>
    </p:spTree>
    <p:extLst>
      <p:ext uri="{BB962C8B-B14F-4D97-AF65-F5344CB8AC3E}">
        <p14:creationId xmlns:p14="http://schemas.microsoft.com/office/powerpoint/2010/main" val="1868444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4824898C-38A1-473A-AC01-3163C1F5A257}"/>
              </a:ext>
            </a:extLst>
          </p:cNvPr>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7531E3E-FC34-4479-91AF-55883669E7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0338D336-53AD-4A43-8AE8-31B9591015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5DBCFDE-DC92-4BC0-B454-397A23783186}" type="slidenum">
              <a:rPr lang="en-AU" altLang="en-US" smtClean="0"/>
              <a:pPr/>
              <a:t>1</a:t>
            </a:fld>
            <a:endParaRPr lang="en-AU"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cs typeface="Calibri" panose="020F0502020204030204"/>
            </a:endParaRPr>
          </a:p>
          <a:p>
            <a:endParaRPr lang="en-AU"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10</a:t>
            </a:fld>
            <a:endParaRPr lang="en-AU" altLang="en-US"/>
          </a:p>
        </p:txBody>
      </p:sp>
    </p:spTree>
    <p:extLst>
      <p:ext uri="{BB962C8B-B14F-4D97-AF65-F5344CB8AC3E}">
        <p14:creationId xmlns:p14="http://schemas.microsoft.com/office/powerpoint/2010/main" val="700300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US" dirty="0">
              <a:cs typeface="Calibri"/>
            </a:endParaRP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a:pPr>
                <a:defRPr/>
              </a:pPr>
              <a:t>11</a:t>
            </a:fld>
            <a:endParaRPr lang="en-AU" altLang="en-US"/>
          </a:p>
        </p:txBody>
      </p:sp>
    </p:spTree>
    <p:extLst>
      <p:ext uri="{BB962C8B-B14F-4D97-AF65-F5344CB8AC3E}">
        <p14:creationId xmlns:p14="http://schemas.microsoft.com/office/powerpoint/2010/main" val="104901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3013"/>
            <a:ext cx="5967413" cy="3357562"/>
          </a:xfrm>
        </p:spPr>
      </p:sp>
      <p:sp>
        <p:nvSpPr>
          <p:cNvPr id="3" name="Notes Placeholder 2"/>
          <p:cNvSpPr>
            <a:spLocks noGrp="1"/>
          </p:cNvSpPr>
          <p:nvPr>
            <p:ph type="body" idx="1"/>
          </p:nvPr>
        </p:nvSpPr>
        <p:spPr>
          <a:xfrm>
            <a:off x="581025" y="4842669"/>
            <a:ext cx="5486400" cy="3600450"/>
          </a:xfrm>
        </p:spPr>
        <p:txBody>
          <a:bodyPr/>
          <a:lstStyle/>
          <a:p>
            <a:pPr lvl="0"/>
            <a:endParaRPr lang="en-AU" dirty="0"/>
          </a:p>
        </p:txBody>
      </p:sp>
      <p:sp>
        <p:nvSpPr>
          <p:cNvPr id="4" name="Slide Number Placeholder 3"/>
          <p:cNvSpPr>
            <a:spLocks noGrp="1"/>
          </p:cNvSpPr>
          <p:nvPr>
            <p:ph type="sldNum" sz="quarter" idx="10"/>
          </p:nvPr>
        </p:nvSpPr>
        <p:spPr/>
        <p:txBody>
          <a:bodyPr/>
          <a:lstStyle/>
          <a:p>
            <a:pPr>
              <a:defRPr/>
            </a:pPr>
            <a:fld id="{E984F7F5-231D-4D67-AFDD-1F10CB59A296}" type="slidenum">
              <a:rPr lang="en-AU" smtClean="0"/>
              <a:pPr>
                <a:defRPr/>
              </a:pPr>
              <a:t>12</a:t>
            </a:fld>
            <a:endParaRPr lang="en-AU"/>
          </a:p>
        </p:txBody>
      </p:sp>
    </p:spTree>
    <p:extLst>
      <p:ext uri="{BB962C8B-B14F-4D97-AF65-F5344CB8AC3E}">
        <p14:creationId xmlns:p14="http://schemas.microsoft.com/office/powerpoint/2010/main" val="2768885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4824898C-38A1-473A-AC01-3163C1F5A257}"/>
              </a:ext>
            </a:extLst>
          </p:cNvPr>
          <p:cNvSpPr>
            <a:spLocks noGrp="1" noRot="1" noChangeAspect="1" noTextEdit="1"/>
          </p:cNvSpPr>
          <p:nvPr>
            <p:ph type="sldImg"/>
          </p:nvPr>
        </p:nvSpPr>
        <p:spPr bwMode="auto">
          <a:xfrm>
            <a:off x="365125" y="452438"/>
            <a:ext cx="5967413" cy="3357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7531E3E-FC34-4479-91AF-55883669E7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sz="1200" kern="1200" dirty="0">
                <a:solidFill>
                  <a:schemeClr val="tx1"/>
                </a:solidFill>
                <a:effectLst/>
                <a:latin typeface="+mn-lt"/>
                <a:ea typeface="+mn-ea"/>
                <a:cs typeface="+mn-cs"/>
              </a:rPr>
              <a:t> </a:t>
            </a:r>
          </a:p>
        </p:txBody>
      </p:sp>
      <p:sp>
        <p:nvSpPr>
          <p:cNvPr id="6148" name="Slide Number Placeholder 3">
            <a:extLst>
              <a:ext uri="{FF2B5EF4-FFF2-40B4-BE49-F238E27FC236}">
                <a16:creationId xmlns:a16="http://schemas.microsoft.com/office/drawing/2014/main" id="{0338D336-53AD-4A43-8AE8-31B9591015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5DBCFDE-DC92-4BC0-B454-397A23783186}" type="slidenum">
              <a:rPr lang="en-AU" altLang="en-US" smtClean="0"/>
              <a:pPr/>
              <a:t>13</a:t>
            </a:fld>
            <a:endParaRPr lang="en-AU" altLang="en-US"/>
          </a:p>
        </p:txBody>
      </p:sp>
    </p:spTree>
    <p:extLst>
      <p:ext uri="{BB962C8B-B14F-4D97-AF65-F5344CB8AC3E}">
        <p14:creationId xmlns:p14="http://schemas.microsoft.com/office/powerpoint/2010/main" val="3009792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14</a:t>
            </a:fld>
            <a:endParaRPr lang="en-AU" altLang="en-US" dirty="0"/>
          </a:p>
        </p:txBody>
      </p:sp>
    </p:spTree>
    <p:extLst>
      <p:ext uri="{BB962C8B-B14F-4D97-AF65-F5344CB8AC3E}">
        <p14:creationId xmlns:p14="http://schemas.microsoft.com/office/powerpoint/2010/main" val="1364990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15</a:t>
            </a:fld>
            <a:endParaRPr lang="en-AU" altLang="en-US" dirty="0"/>
          </a:p>
        </p:txBody>
      </p:sp>
    </p:spTree>
    <p:extLst>
      <p:ext uri="{BB962C8B-B14F-4D97-AF65-F5344CB8AC3E}">
        <p14:creationId xmlns:p14="http://schemas.microsoft.com/office/powerpoint/2010/main" val="1693168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16</a:t>
            </a:fld>
            <a:endParaRPr lang="en-AU" altLang="en-US" dirty="0"/>
          </a:p>
        </p:txBody>
      </p:sp>
    </p:spTree>
    <p:extLst>
      <p:ext uri="{BB962C8B-B14F-4D97-AF65-F5344CB8AC3E}">
        <p14:creationId xmlns:p14="http://schemas.microsoft.com/office/powerpoint/2010/main" val="828538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17</a:t>
            </a:fld>
            <a:endParaRPr lang="en-AU" altLang="en-US" dirty="0"/>
          </a:p>
        </p:txBody>
      </p:sp>
    </p:spTree>
    <p:extLst>
      <p:ext uri="{BB962C8B-B14F-4D97-AF65-F5344CB8AC3E}">
        <p14:creationId xmlns:p14="http://schemas.microsoft.com/office/powerpoint/2010/main" val="1489971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18</a:t>
            </a:fld>
            <a:endParaRPr lang="en-AU" altLang="en-US"/>
          </a:p>
        </p:txBody>
      </p:sp>
    </p:spTree>
    <p:extLst>
      <p:ext uri="{BB962C8B-B14F-4D97-AF65-F5344CB8AC3E}">
        <p14:creationId xmlns:p14="http://schemas.microsoft.com/office/powerpoint/2010/main" val="4257543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229100"/>
            <a:ext cx="5486400" cy="4464050"/>
          </a:xfrm>
        </p:spPr>
        <p:txBody>
          <a:bodyPr/>
          <a:lstStyle/>
          <a:p>
            <a:endParaRPr lang="en-AU" dirty="0">
              <a:cs typeface="Calibri" panose="020F0502020204030204"/>
            </a:endParaRPr>
          </a:p>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2</a:t>
            </a:fld>
            <a:endParaRPr lang="en-AU" altLang="en-US"/>
          </a:p>
        </p:txBody>
      </p:sp>
    </p:spTree>
    <p:extLst>
      <p:ext uri="{BB962C8B-B14F-4D97-AF65-F5344CB8AC3E}">
        <p14:creationId xmlns:p14="http://schemas.microsoft.com/office/powerpoint/2010/main" val="3322173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0" dirty="0">
              <a:cs typeface="Calibri"/>
            </a:endParaRPr>
          </a:p>
          <a:p>
            <a:endParaRPr lang="en-AU" dirty="0"/>
          </a:p>
          <a:p>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3</a:t>
            </a:fld>
            <a:endParaRPr lang="en-AU" altLang="en-US"/>
          </a:p>
        </p:txBody>
      </p:sp>
    </p:spTree>
    <p:extLst>
      <p:ext uri="{BB962C8B-B14F-4D97-AF65-F5344CB8AC3E}">
        <p14:creationId xmlns:p14="http://schemas.microsoft.com/office/powerpoint/2010/main" val="1116932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endParaRPr lang="en-AU" sz="1200"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4</a:t>
            </a:fld>
            <a:endParaRPr lang="en-AU" altLang="en-US"/>
          </a:p>
        </p:txBody>
      </p:sp>
    </p:spTree>
    <p:extLst>
      <p:ext uri="{BB962C8B-B14F-4D97-AF65-F5344CB8AC3E}">
        <p14:creationId xmlns:p14="http://schemas.microsoft.com/office/powerpoint/2010/main" val="2151344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2800"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5</a:t>
            </a:fld>
            <a:endParaRPr lang="en-AU" altLang="en-US"/>
          </a:p>
        </p:txBody>
      </p:sp>
    </p:spTree>
    <p:extLst>
      <p:ext uri="{BB962C8B-B14F-4D97-AF65-F5344CB8AC3E}">
        <p14:creationId xmlns:p14="http://schemas.microsoft.com/office/powerpoint/2010/main" val="1686386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6</a:t>
            </a:fld>
            <a:endParaRPr lang="en-AU" altLang="en-US"/>
          </a:p>
        </p:txBody>
      </p:sp>
    </p:spTree>
    <p:extLst>
      <p:ext uri="{BB962C8B-B14F-4D97-AF65-F5344CB8AC3E}">
        <p14:creationId xmlns:p14="http://schemas.microsoft.com/office/powerpoint/2010/main" val="1064309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7</a:t>
            </a:fld>
            <a:endParaRPr lang="en-AU" altLang="en-US"/>
          </a:p>
        </p:txBody>
      </p:sp>
    </p:spTree>
    <p:extLst>
      <p:ext uri="{BB962C8B-B14F-4D97-AF65-F5344CB8AC3E}">
        <p14:creationId xmlns:p14="http://schemas.microsoft.com/office/powerpoint/2010/main" val="317428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8</a:t>
            </a:fld>
            <a:endParaRPr lang="en-AU" altLang="en-US"/>
          </a:p>
        </p:txBody>
      </p:sp>
    </p:spTree>
    <p:extLst>
      <p:ext uri="{BB962C8B-B14F-4D97-AF65-F5344CB8AC3E}">
        <p14:creationId xmlns:p14="http://schemas.microsoft.com/office/powerpoint/2010/main" val="3863227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AU" dirty="0">
              <a:cs typeface="Calibri"/>
            </a:endParaRP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9</a:t>
            </a:fld>
            <a:endParaRPr lang="en-AU" altLang="en-US"/>
          </a:p>
        </p:txBody>
      </p:sp>
    </p:spTree>
    <p:extLst>
      <p:ext uri="{BB962C8B-B14F-4D97-AF65-F5344CB8AC3E}">
        <p14:creationId xmlns:p14="http://schemas.microsoft.com/office/powerpoint/2010/main" val="349429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34000" y="1998000"/>
            <a:ext cx="9360000" cy="1645200"/>
          </a:xfrm>
        </p:spPr>
        <p:txBody>
          <a:bodyPr anchor="b" anchorCtr="0">
            <a:noAutofit/>
          </a:bodyPr>
          <a:lstStyle>
            <a:lvl1pPr algn="l">
              <a:defRPr sz="2800" b="1"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1134000" y="3834000"/>
            <a:ext cx="9360000" cy="1566000"/>
          </a:xfrm>
        </p:spPr>
        <p:txBody>
          <a:bodyPr>
            <a:noAutofit/>
          </a:bodyPr>
          <a:lstStyle>
            <a:lvl1pPr marL="0" indent="0" algn="l">
              <a:buNone/>
              <a:defRPr sz="1800" b="0" baseline="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90570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8" y="1619999"/>
            <a:ext cx="9540875"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1633783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7" y="1619999"/>
            <a:ext cx="5292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Content Placeholder 6">
            <a:extLst>
              <a:ext uri="{FF2B5EF4-FFF2-40B4-BE49-F238E27FC236}">
                <a16:creationId xmlns:a16="http://schemas.microsoft.com/office/drawing/2014/main" id="{3DF41D1B-AE3D-4A78-9BB7-ABF7D077CDD0}"/>
              </a:ext>
            </a:extLst>
          </p:cNvPr>
          <p:cNvSpPr>
            <a:spLocks noGrp="1"/>
          </p:cNvSpPr>
          <p:nvPr>
            <p:ph sz="quarter" idx="14"/>
          </p:nvPr>
        </p:nvSpPr>
        <p:spPr>
          <a:xfrm>
            <a:off x="6397200" y="1620175"/>
            <a:ext cx="5292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171621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9" y="1619999"/>
            <a:ext cx="3456000" cy="4860000"/>
          </a:xfrm>
        </p:spPr>
        <p:txBody>
          <a:bodyPr/>
          <a:lstStyle>
            <a:lvl1pPr>
              <a:defRPr>
                <a:solidFill>
                  <a:srgbClr val="04003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Content Placeholder 6">
            <a:extLst>
              <a:ext uri="{FF2B5EF4-FFF2-40B4-BE49-F238E27FC236}">
                <a16:creationId xmlns:a16="http://schemas.microsoft.com/office/drawing/2014/main" id="{3DF41D1B-AE3D-4A78-9BB7-ABF7D077CDD0}"/>
              </a:ext>
            </a:extLst>
          </p:cNvPr>
          <p:cNvSpPr>
            <a:spLocks noGrp="1"/>
          </p:cNvSpPr>
          <p:nvPr>
            <p:ph sz="quarter" idx="14"/>
          </p:nvPr>
        </p:nvSpPr>
        <p:spPr>
          <a:xfrm>
            <a:off x="4476169" y="1619912"/>
            <a:ext cx="3456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Content Placeholder 6">
            <a:extLst>
              <a:ext uri="{FF2B5EF4-FFF2-40B4-BE49-F238E27FC236}">
                <a16:creationId xmlns:a16="http://schemas.microsoft.com/office/drawing/2014/main" id="{DCD3322C-5C3C-4D71-A4D1-0C8F06A357E3}"/>
              </a:ext>
            </a:extLst>
          </p:cNvPr>
          <p:cNvSpPr>
            <a:spLocks noGrp="1"/>
          </p:cNvSpPr>
          <p:nvPr>
            <p:ph sz="quarter" idx="15"/>
          </p:nvPr>
        </p:nvSpPr>
        <p:spPr>
          <a:xfrm>
            <a:off x="8233200" y="1619912"/>
            <a:ext cx="3456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283611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ody">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667" y="1512001"/>
            <a:ext cx="10800000" cy="4968175"/>
          </a:xfrm>
        </p:spPr>
        <p:txBody>
          <a:bodyPr/>
          <a:lstStyle>
            <a:lvl1pPr marL="0" indent="0">
              <a:lnSpc>
                <a:spcPct val="110000"/>
              </a:lnSpc>
              <a:defRPr baseline="0">
                <a:solidFill>
                  <a:srgbClr val="04003F"/>
                </a:solidFill>
              </a:defRPr>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56EAE289-D85D-4BA4-A8EB-EEA9A517A7DB}"/>
              </a:ext>
            </a:extLst>
          </p:cNvPr>
          <p:cNvSpPr>
            <a:spLocks noGrp="1"/>
          </p:cNvSpPr>
          <p:nvPr>
            <p:ph type="ftr" sz="quarter" idx="11"/>
          </p:nvPr>
        </p:nvSpPr>
        <p:spPr/>
        <p:txBody>
          <a:bodyPr/>
          <a:lstStyle>
            <a:lvl1pPr>
              <a:defRPr/>
            </a:lvl1pPr>
          </a:lstStyle>
          <a:p>
            <a:pPr>
              <a:defRPr/>
            </a:pPr>
            <a:endParaRPr lang="en-AU"/>
          </a:p>
        </p:txBody>
      </p:sp>
      <p:sp>
        <p:nvSpPr>
          <p:cNvPr id="4" name="Date Placeholder 3">
            <a:extLst>
              <a:ext uri="{FF2B5EF4-FFF2-40B4-BE49-F238E27FC236}">
                <a16:creationId xmlns:a16="http://schemas.microsoft.com/office/drawing/2014/main" id="{42E7AA92-AC78-4BC8-8BEB-C748B1920139}"/>
              </a:ext>
            </a:extLst>
          </p:cNvPr>
          <p:cNvSpPr>
            <a:spLocks noGrp="1"/>
          </p:cNvSpPr>
          <p:nvPr>
            <p:ph type="dt" sz="half" idx="10"/>
          </p:nvPr>
        </p:nvSpPr>
        <p:spPr/>
        <p:txBody>
          <a:bodyPr/>
          <a:lstStyle>
            <a:lvl1pPr>
              <a:defRPr/>
            </a:lvl1pPr>
          </a:lstStyle>
          <a:p>
            <a:pPr>
              <a:defRPr/>
            </a:pPr>
            <a:fld id="{02817354-AB04-416C-96D7-F844510D1A11}" type="datetime4">
              <a:rPr lang="en-AU"/>
              <a:pPr>
                <a:defRPr/>
              </a:pPr>
              <a:t>1 October 2020</a:t>
            </a:fld>
            <a:endParaRPr lang="en-AU"/>
          </a:p>
        </p:txBody>
      </p:sp>
      <p:sp>
        <p:nvSpPr>
          <p:cNvPr id="6" name="Slide Number Placeholder 5">
            <a:extLst>
              <a:ext uri="{FF2B5EF4-FFF2-40B4-BE49-F238E27FC236}">
                <a16:creationId xmlns:a16="http://schemas.microsoft.com/office/drawing/2014/main" id="{D2EE1050-FA14-43BA-97AF-938F71F0D5A4}"/>
              </a:ext>
            </a:extLst>
          </p:cNvPr>
          <p:cNvSpPr>
            <a:spLocks noGrp="1"/>
          </p:cNvSpPr>
          <p:nvPr>
            <p:ph type="sldNum" sz="quarter" idx="12"/>
          </p:nvPr>
        </p:nvSpPr>
        <p:spPr>
          <a:xfrm>
            <a:off x="10800000" y="6480175"/>
            <a:ext cx="719667" cy="374650"/>
          </a:xfrm>
        </p:spPr>
        <p:txBody>
          <a:bodyPr/>
          <a:lstStyle>
            <a:lvl1pPr>
              <a:defRPr/>
            </a:lvl1pPr>
          </a:lstStyle>
          <a:p>
            <a:pPr>
              <a:defRPr/>
            </a:pPr>
            <a:fld id="{84EDB223-52DF-4E62-9FE6-2BCE293CB225}" type="slidenum">
              <a:rPr lang="en-AU"/>
              <a:pPr>
                <a:defRPr/>
              </a:pPr>
              <a:t>‹#›</a:t>
            </a:fld>
            <a:endParaRPr lang="en-AU"/>
          </a:p>
        </p:txBody>
      </p:sp>
      <p:sp>
        <p:nvSpPr>
          <p:cNvPr id="7" name="Title 6">
            <a:extLst>
              <a:ext uri="{FF2B5EF4-FFF2-40B4-BE49-F238E27FC236}">
                <a16:creationId xmlns:a16="http://schemas.microsoft.com/office/drawing/2014/main" id="{F520EED0-DF2F-4F03-8233-929FAB679510}"/>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3627925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lum/>
          </a:blip>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717D13-A0B8-44FF-83BD-69609A53C4C3}"/>
              </a:ext>
            </a:extLst>
          </p:cNvPr>
          <p:cNvSpPr>
            <a:spLocks noGrp="1"/>
          </p:cNvSpPr>
          <p:nvPr>
            <p:ph type="title"/>
          </p:nvPr>
        </p:nvSpPr>
        <p:spPr bwMode="auto">
          <a:xfrm>
            <a:off x="2160000" y="269875"/>
            <a:ext cx="95292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B2482AE-DB13-49E4-8B2A-5571141A497A}"/>
              </a:ext>
            </a:extLst>
          </p:cNvPr>
          <p:cNvSpPr>
            <a:spLocks noGrp="1"/>
          </p:cNvSpPr>
          <p:nvPr>
            <p:ph type="body" idx="1"/>
          </p:nvPr>
        </p:nvSpPr>
        <p:spPr bwMode="auto">
          <a:xfrm>
            <a:off x="719667" y="1619251"/>
            <a:ext cx="9540000" cy="4860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Footer Placeholder 2">
            <a:extLst>
              <a:ext uri="{FF2B5EF4-FFF2-40B4-BE49-F238E27FC236}">
                <a16:creationId xmlns:a16="http://schemas.microsoft.com/office/drawing/2014/main" id="{E2F044CA-99CF-41DC-BE10-D47868D2CD28}"/>
              </a:ext>
            </a:extLst>
          </p:cNvPr>
          <p:cNvSpPr>
            <a:spLocks noGrp="1"/>
          </p:cNvSpPr>
          <p:nvPr>
            <p:ph type="ftr" sz="quarter" idx="3"/>
          </p:nvPr>
        </p:nvSpPr>
        <p:spPr>
          <a:xfrm>
            <a:off x="719667" y="6480175"/>
            <a:ext cx="6480000" cy="374650"/>
          </a:xfrm>
          <a:prstGeom prst="rect">
            <a:avLst/>
          </a:prstGeom>
        </p:spPr>
        <p:txBody>
          <a:bodyPr vert="horz" lIns="0" tIns="0" rIns="0" bIns="0" rtlCol="0" anchor="t" anchorCtr="0"/>
          <a:lstStyle>
            <a:lvl1pPr algn="l">
              <a:defRPr sz="1200">
                <a:solidFill>
                  <a:schemeClr val="tx1">
                    <a:lumMod val="65000"/>
                    <a:lumOff val="35000"/>
                  </a:schemeClr>
                </a:solidFill>
                <a:latin typeface="Arial" panose="020B0604020202020204" pitchFamily="34" charset="0"/>
              </a:defRPr>
            </a:lvl1pPr>
          </a:lstStyle>
          <a:p>
            <a:pPr>
              <a:defRPr/>
            </a:pPr>
            <a:endParaRPr lang="en-AU"/>
          </a:p>
        </p:txBody>
      </p:sp>
      <p:sp>
        <p:nvSpPr>
          <p:cNvPr id="2" name="Date Placeholder 1">
            <a:extLst>
              <a:ext uri="{FF2B5EF4-FFF2-40B4-BE49-F238E27FC236}">
                <a16:creationId xmlns:a16="http://schemas.microsoft.com/office/drawing/2014/main" id="{E0E0EC71-6181-4D45-9FC7-978DC20CCD10}"/>
              </a:ext>
            </a:extLst>
          </p:cNvPr>
          <p:cNvSpPr>
            <a:spLocks noGrp="1"/>
          </p:cNvSpPr>
          <p:nvPr>
            <p:ph type="dt" sz="half" idx="2"/>
          </p:nvPr>
        </p:nvSpPr>
        <p:spPr>
          <a:xfrm>
            <a:off x="7740000" y="6480175"/>
            <a:ext cx="2520000" cy="374650"/>
          </a:xfrm>
          <a:prstGeom prst="rect">
            <a:avLst/>
          </a:prstGeom>
        </p:spPr>
        <p:txBody>
          <a:bodyPr vert="horz" lIns="0" tIns="0" rIns="0" bIns="0" rtlCol="0" anchor="t" anchorCtr="0"/>
          <a:lstStyle>
            <a:lvl1pPr algn="r">
              <a:defRPr sz="12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a:extLst>
              <a:ext uri="{FF2B5EF4-FFF2-40B4-BE49-F238E27FC236}">
                <a16:creationId xmlns:a16="http://schemas.microsoft.com/office/drawing/2014/main" id="{B27AB8C5-A495-4502-AF71-8E806D33322B}"/>
              </a:ext>
            </a:extLst>
          </p:cNvPr>
          <p:cNvSpPr>
            <a:spLocks noGrp="1"/>
          </p:cNvSpPr>
          <p:nvPr>
            <p:ph type="sldNum" sz="quarter" idx="4"/>
          </p:nvPr>
        </p:nvSpPr>
        <p:spPr>
          <a:xfrm>
            <a:off x="10969533" y="6480000"/>
            <a:ext cx="719667" cy="374650"/>
          </a:xfrm>
          <a:prstGeom prst="rect">
            <a:avLst/>
          </a:prstGeom>
        </p:spPr>
        <p:txBody>
          <a:bodyPr vert="horz" wrap="square" lIns="0" tIns="0" rIns="0" bIns="0" numCol="1" anchor="t" anchorCtr="0" compatLnSpc="1">
            <a:prstTxWarp prst="textNoShape">
              <a:avLst/>
            </a:prstTxWarp>
          </a:bodyPr>
          <a:lstStyle>
            <a:lvl1pPr algn="r">
              <a:defRPr sz="1200">
                <a:solidFill>
                  <a:srgbClr val="595959"/>
                </a:solidFill>
              </a:defRPr>
            </a:lvl1pPr>
          </a:lstStyle>
          <a:p>
            <a:pPr>
              <a:defRPr/>
            </a:pPr>
            <a:fld id="{15AF9A56-2477-4E54-9B3A-54EF47468CB2}" type="slidenum">
              <a:rPr lang="en-AU" altLang="en-US"/>
              <a:pPr>
                <a:defRPr/>
              </a:pPr>
              <a:t>‹#›</a:t>
            </a:fld>
            <a:endParaRPr lang="en-AU" altLang="en-US"/>
          </a:p>
        </p:txBody>
      </p:sp>
      <p:sp>
        <p:nvSpPr>
          <p:cNvPr id="6" name="MSIPCMContentMarking" descr="{&quot;HashCode&quot;:904758361,&quot;Placement&quot;:&quot;Footer&quot;}">
            <a:extLst>
              <a:ext uri="{FF2B5EF4-FFF2-40B4-BE49-F238E27FC236}">
                <a16:creationId xmlns:a16="http://schemas.microsoft.com/office/drawing/2014/main" id="{B67D1798-4A1A-45C9-B379-33A00012AB09}"/>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ct val="0"/>
              </a:spcBef>
              <a:spcAft>
                <a:spcPct val="0"/>
              </a:spcAft>
            </a:pPr>
            <a:r>
              <a:rPr lang="en-AU" sz="1000">
                <a:solidFill>
                  <a:srgbClr val="000000"/>
                </a:solidFill>
                <a:latin typeface="Arial Black" panose="020B0A04020102020204" pitchFamily="34" charset="0"/>
              </a:rPr>
              <a:t>OFFICIAL</a:t>
            </a:r>
          </a:p>
        </p:txBody>
      </p:sp>
    </p:spTree>
  </p:cSld>
  <p:clrMap bg1="lt1" tx1="dk1" bg2="lt2" tx2="dk2" accent1="accent1" accent2="accent2" accent3="accent3" accent4="accent4" accent5="accent5" accent6="accent6" hlink="hlink" folHlink="folHlink"/>
  <p:sldLayoutIdLst>
    <p:sldLayoutId id="2147483911" r:id="rId1"/>
    <p:sldLayoutId id="2147483913" r:id="rId2"/>
    <p:sldLayoutId id="2147483914" r:id="rId3"/>
    <p:sldLayoutId id="2147483915" r:id="rId4"/>
    <p:sldLayoutId id="2147483916" r:id="rId5"/>
  </p:sldLayoutIdLst>
  <p:hf sldNum="0" hdr="0" ftr="0" dt="0"/>
  <p:txStyles>
    <p:titleStyle>
      <a:lvl1pPr algn="r" defTabSz="457200" rtl="0" eaLnBrk="1" fontAlgn="base" hangingPunct="1">
        <a:spcBef>
          <a:spcPct val="0"/>
        </a:spcBef>
        <a:spcAft>
          <a:spcPct val="0"/>
        </a:spcAft>
        <a:defRPr sz="2000" b="1" kern="1200">
          <a:solidFill>
            <a:srgbClr val="1D1937"/>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ortal.vdwc.vic.gov.au/public/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vdwc.vic.gov.au/" TargetMode="External"/><Relationship Id="rId7"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portal.vdwc.vic.gov.au/public/home" TargetMode="External"/><Relationship Id="rId5" Type="http://schemas.openxmlformats.org/officeDocument/2006/relationships/hyperlink" Target="mailto:info@vdwc.vic.gov.au" TargetMode="External"/><Relationship Id="rId4" Type="http://schemas.openxmlformats.org/officeDocument/2006/relationships/hyperlink" Target="https://www.vdwc.vic.gov.au/about/contact-us%E2%80%8B"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prue.elletson@vdwc.vic.gov.a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vdwc.vic.gov.au/about/contact-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info@vdwc.vic.gov.a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7423D10-AE94-44F2-8F86-8BBEC30C83FD}"/>
              </a:ext>
            </a:extLst>
          </p:cNvPr>
          <p:cNvSpPr>
            <a:spLocks noGrp="1"/>
          </p:cNvSpPr>
          <p:nvPr>
            <p:ph type="ctrTitle"/>
          </p:nvPr>
        </p:nvSpPr>
        <p:spPr>
          <a:xfrm>
            <a:off x="1114462" y="1998000"/>
            <a:ext cx="10620230" cy="1645200"/>
          </a:xfrm>
        </p:spPr>
        <p:txBody>
          <a:bodyPr/>
          <a:lstStyle/>
          <a:p>
            <a:br>
              <a:rPr lang="en-US" altLang="en-US" dirty="0">
                <a:ea typeface="ＭＳ Ｐゴシック"/>
              </a:rPr>
            </a:br>
            <a:br>
              <a:rPr lang="en-US" altLang="en-US" dirty="0">
                <a:ea typeface="ＭＳ Ｐゴシック"/>
              </a:rPr>
            </a:br>
            <a:r>
              <a:rPr lang="en-US" altLang="en-US" dirty="0">
                <a:ea typeface="ＭＳ Ｐゴシック"/>
              </a:rPr>
              <a:t>Mandatory notifications seminar </a:t>
            </a:r>
            <a:endParaRPr lang="en-US" altLang="en-US" dirty="0"/>
          </a:p>
        </p:txBody>
      </p:sp>
      <p:sp>
        <p:nvSpPr>
          <p:cNvPr id="5123" name="Subtitle 2">
            <a:extLst>
              <a:ext uri="{FF2B5EF4-FFF2-40B4-BE49-F238E27FC236}">
                <a16:creationId xmlns:a16="http://schemas.microsoft.com/office/drawing/2014/main" id="{35776997-EF00-452E-BAC0-0646F5280C48}"/>
              </a:ext>
            </a:extLst>
          </p:cNvPr>
          <p:cNvSpPr>
            <a:spLocks noGrp="1"/>
          </p:cNvSpPr>
          <p:nvPr>
            <p:ph type="subTitle" idx="1"/>
          </p:nvPr>
        </p:nvSpPr>
        <p:spPr>
          <a:xfrm>
            <a:off x="1110187" y="3643500"/>
            <a:ext cx="9360000" cy="1566000"/>
          </a:xfrm>
        </p:spPr>
        <p:txBody>
          <a:bodyPr/>
          <a:lstStyle/>
          <a:p>
            <a:endParaRPr lang="en-US" altLang="en-US"/>
          </a:p>
          <a:p>
            <a:r>
              <a:rPr lang="en-US" altLang="en-US">
                <a:ea typeface="ＭＳ Ｐゴシック"/>
              </a:rPr>
              <a:t>The Victorian Disability Worker Commission</a:t>
            </a:r>
          </a:p>
          <a:p>
            <a:r>
              <a:rPr lang="en-US" altLang="en-US" sz="1600">
                <a:ea typeface="ＭＳ Ｐゴシック"/>
              </a:rPr>
              <a:t>Dan Stubbs  - Commissioner</a:t>
            </a:r>
          </a:p>
          <a:p>
            <a:r>
              <a:rPr lang="en-US" altLang="en-US" sz="1600">
                <a:ea typeface="ＭＳ Ｐゴシック"/>
              </a:rPr>
              <a:t>Maggie Whitmore – Manager, Complaints, Investigations and Compliance </a:t>
            </a:r>
          </a:p>
          <a:p>
            <a:r>
              <a:rPr lang="en-US" altLang="en-US" sz="1600"/>
              <a:t>24 September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dirty="0">
                <a:solidFill>
                  <a:srgbClr val="04003F"/>
                </a:solidFill>
                <a:ea typeface="ＭＳ Ｐゴシック"/>
              </a:rPr>
              <a:t>How are notifications handled? </a:t>
            </a:r>
            <a:endParaRPr lang="en-AU" dirty="0">
              <a:solidFill>
                <a:srgbClr val="04003F"/>
              </a:solidFill>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1346635" y="1387987"/>
            <a:ext cx="9493421" cy="4860000"/>
          </a:xfrm>
        </p:spPr>
        <p:txBody>
          <a:bodyPr/>
          <a:lstStyle/>
          <a:p>
            <a:pPr marL="342900" lvl="3" indent="-342900">
              <a:buFont typeface="Arial" panose="020B0604020202020204" pitchFamily="34" charset="0"/>
              <a:buChar char="•"/>
            </a:pPr>
            <a:endParaRPr lang="en-GB" dirty="0">
              <a:ea typeface="ＭＳ Ｐゴシック"/>
              <a:cs typeface="Arial"/>
            </a:endParaRPr>
          </a:p>
          <a:p>
            <a:pPr marL="342900" lvl="3" indent="-342900">
              <a:buChar char="•"/>
            </a:pPr>
            <a:endParaRPr lang="en-GB" dirty="0">
              <a:cs typeface="Arial"/>
            </a:endParaRPr>
          </a:p>
          <a:p>
            <a:pPr marL="0" lvl="3" indent="0">
              <a:buNone/>
            </a:pPr>
            <a:r>
              <a:rPr lang="en-GB" dirty="0">
                <a:ea typeface="ＭＳ Ｐゴシック"/>
                <a:cs typeface="Arial"/>
              </a:rPr>
              <a:t>Notifications can be made via a webform </a:t>
            </a:r>
            <a:r>
              <a:rPr lang="en-GB" dirty="0">
                <a:ea typeface="+mn-lt"/>
                <a:cs typeface="+mn-lt"/>
                <a:hlinkClick r:id="rId3"/>
              </a:rPr>
              <a:t>https://portal.vdwc.vic.gov.au/public/home</a:t>
            </a:r>
            <a:r>
              <a:rPr lang="en-GB" dirty="0">
                <a:ea typeface="+mn-lt"/>
                <a:cs typeface="+mn-lt"/>
              </a:rPr>
              <a:t>. </a:t>
            </a:r>
            <a:endParaRPr lang="en-GB" dirty="0">
              <a:cs typeface="+mn-lt"/>
            </a:endParaRPr>
          </a:p>
          <a:p>
            <a:pPr marL="0" lvl="3" indent="0">
              <a:buNone/>
            </a:pPr>
            <a:r>
              <a:rPr lang="en-GB" dirty="0">
                <a:ea typeface="ＭＳ Ｐゴシック"/>
                <a:cs typeface="Arial"/>
              </a:rPr>
              <a:t>or y</a:t>
            </a:r>
            <a:r>
              <a:rPr lang="en-GB" dirty="0">
                <a:ea typeface="+mn-lt"/>
                <a:cs typeface="+mn-lt"/>
              </a:rPr>
              <a:t>ou can call us on </a:t>
            </a:r>
            <a:r>
              <a:rPr lang="en-US" b="1" dirty="0">
                <a:ea typeface="+mn-lt"/>
                <a:cs typeface="+mn-lt"/>
              </a:rPr>
              <a:t>1800 497 132</a:t>
            </a:r>
            <a:r>
              <a:rPr lang="en-US" dirty="0">
                <a:ea typeface="+mn-lt"/>
                <a:cs typeface="+mn-lt"/>
              </a:rPr>
              <a:t> </a:t>
            </a:r>
          </a:p>
          <a:p>
            <a:pPr marL="0" lvl="3" indent="0">
              <a:buNone/>
            </a:pPr>
            <a:endParaRPr lang="en-GB" dirty="0">
              <a:cs typeface="Arial"/>
            </a:endParaRPr>
          </a:p>
          <a:p>
            <a:pPr marL="0" lvl="3" indent="0">
              <a:buNone/>
            </a:pPr>
            <a:r>
              <a:rPr lang="en-GB" dirty="0">
                <a:ea typeface="ＭＳ Ｐゴシック"/>
                <a:cs typeface="Arial"/>
              </a:rPr>
              <a:t>We may contact the notifier for further information or clarification if necessary</a:t>
            </a:r>
          </a:p>
          <a:p>
            <a:pPr marL="0" lvl="3" indent="0">
              <a:buNone/>
            </a:pPr>
            <a:endParaRPr lang="en-GB" dirty="0">
              <a:cs typeface="Arial"/>
            </a:endParaRPr>
          </a:p>
          <a:p>
            <a:pPr marL="0" lvl="3" indent="0">
              <a:buNone/>
            </a:pPr>
            <a:r>
              <a:rPr lang="en-GB" dirty="0">
                <a:ea typeface="ＭＳ Ｐゴシック"/>
                <a:cs typeface="Arial"/>
              </a:rPr>
              <a:t>Disability workers will be contacted by phone and in writing about the notification </a:t>
            </a:r>
            <a:endParaRPr lang="en-GB" dirty="0">
              <a:cs typeface="Arial"/>
            </a:endParaRPr>
          </a:p>
          <a:p>
            <a:pPr marL="0" lvl="3" indent="0">
              <a:buNone/>
            </a:pPr>
            <a:endParaRPr lang="en-GB" dirty="0">
              <a:cs typeface="Arial"/>
            </a:endParaRPr>
          </a:p>
          <a:p>
            <a:pPr marL="0" lvl="3" indent="0">
              <a:buNone/>
            </a:pPr>
            <a:r>
              <a:rPr lang="en-GB" dirty="0">
                <a:ea typeface="ＭＳ Ｐゴシック"/>
                <a:cs typeface="Arial"/>
              </a:rPr>
              <a:t>Information about any actions taken may be shared with service providers in certain circumstances</a:t>
            </a:r>
            <a:endParaRPr lang="en-GB" dirty="0">
              <a:cs typeface="Arial"/>
            </a:endParaRPr>
          </a:p>
        </p:txBody>
      </p:sp>
    </p:spTree>
    <p:extLst>
      <p:ext uri="{BB962C8B-B14F-4D97-AF65-F5344CB8AC3E}">
        <p14:creationId xmlns:p14="http://schemas.microsoft.com/office/powerpoint/2010/main" val="905006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BCEB5-8335-44E0-A2FD-99C921C4B9AB}"/>
              </a:ext>
            </a:extLst>
          </p:cNvPr>
          <p:cNvSpPr>
            <a:spLocks noGrp="1"/>
          </p:cNvSpPr>
          <p:nvPr>
            <p:ph type="title"/>
          </p:nvPr>
        </p:nvSpPr>
        <p:spPr/>
        <p:txBody>
          <a:bodyPr/>
          <a:lstStyle/>
          <a:p>
            <a:r>
              <a:rPr lang="en-US">
                <a:solidFill>
                  <a:srgbClr val="04003F"/>
                </a:solidFill>
                <a:ea typeface="ＭＳ Ｐゴシック"/>
              </a:rPr>
              <a:t>T</a:t>
            </a:r>
            <a:r>
              <a:rPr lang="en-US">
                <a:solidFill>
                  <a:schemeClr val="tx2">
                    <a:lumMod val="75000"/>
                  </a:schemeClr>
                </a:solidFill>
                <a:ea typeface="ＭＳ Ｐゴシック"/>
              </a:rPr>
              <a:t>he Victorian Disability Worker Commissioner can issue prohibition orders</a:t>
            </a:r>
            <a:r>
              <a:rPr lang="en-US" b="0">
                <a:solidFill>
                  <a:schemeClr val="tx2">
                    <a:lumMod val="75000"/>
                  </a:schemeClr>
                </a:solidFill>
                <a:ea typeface="ＭＳ Ｐゴシック"/>
              </a:rPr>
              <a:t> </a:t>
            </a:r>
            <a:endParaRPr lang="en-US">
              <a:solidFill>
                <a:schemeClr val="tx2">
                  <a:lumMod val="75000"/>
                </a:schemeClr>
              </a:solidFill>
              <a:ea typeface="ＭＳ Ｐゴシック"/>
            </a:endParaRPr>
          </a:p>
        </p:txBody>
      </p:sp>
      <p:sp>
        <p:nvSpPr>
          <p:cNvPr id="3" name="Content Placeholder 2">
            <a:extLst>
              <a:ext uri="{FF2B5EF4-FFF2-40B4-BE49-F238E27FC236}">
                <a16:creationId xmlns:a16="http://schemas.microsoft.com/office/drawing/2014/main" id="{FCBAC11A-D3B1-4A8D-957A-D99881401BF0}"/>
              </a:ext>
            </a:extLst>
          </p:cNvPr>
          <p:cNvSpPr>
            <a:spLocks noGrp="1"/>
          </p:cNvSpPr>
          <p:nvPr>
            <p:ph sz="quarter" idx="13"/>
          </p:nvPr>
        </p:nvSpPr>
        <p:spPr>
          <a:xfrm>
            <a:off x="719138" y="1342093"/>
            <a:ext cx="10733180" cy="4860000"/>
          </a:xfrm>
        </p:spPr>
        <p:txBody>
          <a:bodyPr/>
          <a:lstStyle/>
          <a:p>
            <a:r>
              <a:rPr lang="en-US" sz="2000" b="0" kern="1200">
                <a:solidFill>
                  <a:schemeClr val="tx1"/>
                </a:solidFill>
                <a:latin typeface="Arial"/>
                <a:ea typeface="Arial"/>
                <a:cs typeface="Arial"/>
              </a:rPr>
              <a:t>The </a:t>
            </a:r>
            <a:r>
              <a:rPr lang="en-US" b="0">
                <a:solidFill>
                  <a:schemeClr val="tx1"/>
                </a:solidFill>
                <a:latin typeface="Arial"/>
                <a:ea typeface="Arial"/>
                <a:cs typeface="Arial"/>
              </a:rPr>
              <a:t>Commissioner</a:t>
            </a:r>
            <a:r>
              <a:rPr lang="en-US" sz="2000" b="0" kern="1200">
                <a:solidFill>
                  <a:schemeClr val="tx1"/>
                </a:solidFill>
                <a:latin typeface="Arial"/>
                <a:ea typeface="Arial"/>
                <a:cs typeface="Arial"/>
              </a:rPr>
              <a:t> has the power to issue prohibition orders </a:t>
            </a:r>
            <a:r>
              <a:rPr lang="en-US" b="0">
                <a:solidFill>
                  <a:schemeClr val="tx1"/>
                </a:solidFill>
                <a:latin typeface="Arial"/>
                <a:ea typeface="Arial"/>
                <a:cs typeface="Arial"/>
              </a:rPr>
              <a:t>of unregistered</a:t>
            </a:r>
            <a:r>
              <a:rPr lang="en-US" sz="2000" b="0" kern="1200">
                <a:solidFill>
                  <a:schemeClr val="tx1"/>
                </a:solidFill>
                <a:latin typeface="Arial"/>
                <a:ea typeface="Arial"/>
                <a:cs typeface="Arial"/>
              </a:rPr>
              <a:t> disability workers. </a:t>
            </a:r>
          </a:p>
          <a:p>
            <a:pPr algn="l" rtl="0"/>
            <a:r>
              <a:rPr lang="en-US" sz="2000" b="0" kern="1200">
                <a:solidFill>
                  <a:schemeClr val="tx1"/>
                </a:solidFill>
                <a:latin typeface="Arial"/>
                <a:ea typeface="Arial"/>
                <a:cs typeface="Arial"/>
              </a:rPr>
              <a:t>A prohibition order stops a person from being able to lawfully </a:t>
            </a:r>
            <a:r>
              <a:rPr lang="en-US" b="0">
                <a:solidFill>
                  <a:schemeClr val="tx1"/>
                </a:solidFill>
                <a:latin typeface="Arial"/>
                <a:ea typeface="Arial"/>
                <a:cs typeface="Arial"/>
              </a:rPr>
              <a:t>practice</a:t>
            </a:r>
            <a:r>
              <a:rPr lang="en-US" sz="2000" b="0" kern="1200">
                <a:solidFill>
                  <a:schemeClr val="tx1"/>
                </a:solidFill>
                <a:latin typeface="Arial"/>
                <a:ea typeface="Arial"/>
                <a:cs typeface="Arial"/>
              </a:rPr>
              <a:t> as a disability worker or requires that they can only work if certain conditions are met. </a:t>
            </a:r>
          </a:p>
          <a:p>
            <a:r>
              <a:rPr lang="en-US" sz="2000" b="0" kern="1200">
                <a:solidFill>
                  <a:schemeClr val="tx1"/>
                </a:solidFill>
                <a:latin typeface="Arial"/>
                <a:ea typeface="Arial"/>
                <a:cs typeface="Arial"/>
              </a:rPr>
              <a:t>The Commissioner can make a prohibition order if </a:t>
            </a:r>
            <a:r>
              <a:rPr lang="en-US" b="0">
                <a:solidFill>
                  <a:schemeClr val="tx1"/>
                </a:solidFill>
                <a:latin typeface="Arial"/>
                <a:ea typeface="Arial"/>
                <a:cs typeface="Arial"/>
              </a:rPr>
              <a:t>he is</a:t>
            </a:r>
            <a:r>
              <a:rPr lang="en-US" sz="2000" b="0" kern="1200">
                <a:solidFill>
                  <a:schemeClr val="tx1"/>
                </a:solidFill>
                <a:latin typeface="Arial"/>
                <a:ea typeface="Arial"/>
                <a:cs typeface="Arial"/>
              </a:rPr>
              <a:t> satisfied that it is necessary to avoid a serious risk to the life, health, safety or welfare of a person or the health, safety or welfare of the public, and that the unregistered disability worker:</a:t>
            </a:r>
          </a:p>
          <a:p>
            <a:pPr marL="171450" indent="-171450" algn="l" rtl="0">
              <a:buFont typeface="Arial"/>
              <a:buChar char="•"/>
            </a:pPr>
            <a:r>
              <a:rPr lang="en-US" sz="1400" b="0" kern="1200">
                <a:solidFill>
                  <a:schemeClr val="tx1"/>
                </a:solidFill>
                <a:latin typeface="Arial"/>
                <a:ea typeface="Arial"/>
                <a:cs typeface="Arial"/>
              </a:rPr>
              <a:t>has breached the Disability Service Safeguards Code of Conduct</a:t>
            </a:r>
          </a:p>
          <a:p>
            <a:pPr marL="171450" indent="-171450" algn="l" rtl="0">
              <a:buFont typeface="Arial"/>
              <a:buChar char="•"/>
            </a:pPr>
            <a:r>
              <a:rPr lang="en-US" sz="1400" b="0" kern="1200">
                <a:solidFill>
                  <a:schemeClr val="tx1"/>
                </a:solidFill>
                <a:latin typeface="Arial"/>
                <a:ea typeface="Arial"/>
                <a:cs typeface="Arial"/>
              </a:rPr>
              <a:t>has been convicted or found guilty of a prescribed offence </a:t>
            </a:r>
          </a:p>
          <a:p>
            <a:pPr marL="171450" indent="-171450" algn="l" rtl="0">
              <a:buFont typeface="Arial"/>
              <a:buChar char="•"/>
            </a:pPr>
            <a:r>
              <a:rPr lang="en-US" sz="1400" b="0" kern="1200">
                <a:solidFill>
                  <a:schemeClr val="tx1"/>
                </a:solidFill>
                <a:latin typeface="Arial"/>
                <a:ea typeface="Arial"/>
                <a:cs typeface="Arial"/>
              </a:rPr>
              <a:t>has been issued an exclusion, or had a clearance suspended or revoked by an NDIS worker screening unit </a:t>
            </a:r>
          </a:p>
          <a:p>
            <a:pPr marL="171450" indent="-171450" algn="l" rtl="0">
              <a:buFont typeface="Arial"/>
              <a:buChar char="•"/>
            </a:pPr>
            <a:r>
              <a:rPr lang="en-US" sz="1400" b="0" kern="1200">
                <a:solidFill>
                  <a:schemeClr val="tx1"/>
                </a:solidFill>
                <a:latin typeface="Arial"/>
                <a:ea typeface="Arial"/>
                <a:cs typeface="Arial"/>
              </a:rPr>
              <a:t>is the subject of an interim bar in relation to a NDIS worker screening check </a:t>
            </a:r>
          </a:p>
          <a:p>
            <a:pPr marL="171450" indent="-171450" algn="l" rtl="0">
              <a:buFont typeface="Arial"/>
              <a:buChar char="•"/>
            </a:pPr>
            <a:r>
              <a:rPr lang="en-US" sz="1400" b="0" kern="1200">
                <a:solidFill>
                  <a:schemeClr val="tx1"/>
                </a:solidFill>
                <a:latin typeface="Arial"/>
                <a:ea typeface="Arial"/>
                <a:cs typeface="Arial"/>
              </a:rPr>
              <a:t>is the subject of (in relation to disability or health services) a prohibition order or banning order by another regulator.  </a:t>
            </a:r>
          </a:p>
          <a:p>
            <a:r>
              <a:rPr lang="en-US" sz="1200" b="0" kern="1200">
                <a:solidFill>
                  <a:schemeClr val="tx2">
                    <a:lumMod val="75000"/>
                  </a:schemeClr>
                </a:solidFill>
                <a:latin typeface="Arial"/>
                <a:ea typeface="Arial"/>
                <a:cs typeface="Arial"/>
              </a:rPr>
              <a:t>.</a:t>
            </a:r>
          </a:p>
        </p:txBody>
      </p:sp>
    </p:spTree>
    <p:extLst>
      <p:ext uri="{BB962C8B-B14F-4D97-AF65-F5344CB8AC3E}">
        <p14:creationId xmlns:p14="http://schemas.microsoft.com/office/powerpoint/2010/main" val="404114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a:ea typeface="ＭＳ Ｐゴシック"/>
              </a:rPr>
              <a:t>Co-regulatory environment </a:t>
            </a:r>
            <a:endParaRPr lang="en-AU"/>
          </a:p>
        </p:txBody>
      </p:sp>
      <p:sp>
        <p:nvSpPr>
          <p:cNvPr id="15" name="TextBox 14">
            <a:extLst>
              <a:ext uri="{FF2B5EF4-FFF2-40B4-BE49-F238E27FC236}">
                <a16:creationId xmlns:a16="http://schemas.microsoft.com/office/drawing/2014/main" id="{E0175967-0B78-4A68-A794-AB7F2BFAB9FD}"/>
              </a:ext>
            </a:extLst>
          </p:cNvPr>
          <p:cNvSpPr txBox="1"/>
          <p:nvPr/>
        </p:nvSpPr>
        <p:spPr>
          <a:xfrm>
            <a:off x="797584" y="1573962"/>
            <a:ext cx="10291311"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Arial"/>
                <a:ea typeface="ＭＳ Ｐゴシック"/>
                <a:cs typeface="Arial"/>
              </a:rPr>
              <a:t>Working with other regulators</a:t>
            </a:r>
            <a:endParaRPr lang="en-US" sz="2400">
              <a:ea typeface="ＭＳ Ｐゴシック"/>
              <a:cs typeface="Arial"/>
            </a:endParaRPr>
          </a:p>
          <a:p>
            <a:endParaRPr lang="en-US" sz="2400" b="1">
              <a:latin typeface="Arial"/>
              <a:ea typeface="ＭＳ Ｐゴシック"/>
              <a:cs typeface="Arial"/>
            </a:endParaRPr>
          </a:p>
          <a:p>
            <a:pPr marL="342900" indent="-342900">
              <a:buFont typeface="Wingdings"/>
              <a:buChar char="§"/>
            </a:pPr>
            <a:r>
              <a:rPr lang="en-US" sz="2400">
                <a:latin typeface="Arial"/>
                <a:ea typeface="ＭＳ Ｐゴシック"/>
                <a:cs typeface="Arial"/>
              </a:rPr>
              <a:t>Understand the appropriate forum(s) for a complaint or notification</a:t>
            </a:r>
            <a:endParaRPr lang="en-US" sz="2400">
              <a:ea typeface="ＭＳ Ｐゴシック"/>
              <a:cs typeface="Arial"/>
            </a:endParaRPr>
          </a:p>
          <a:p>
            <a:pPr marL="342900" indent="-342900">
              <a:buFont typeface="Wingdings"/>
              <a:buChar char="§"/>
            </a:pPr>
            <a:endParaRPr lang="en-US" sz="2400">
              <a:latin typeface="Arial"/>
              <a:ea typeface="ＭＳ Ｐゴシック"/>
              <a:cs typeface="Arial"/>
            </a:endParaRPr>
          </a:p>
          <a:p>
            <a:pPr marL="342900" indent="-342900">
              <a:buFont typeface="Wingdings"/>
              <a:buChar char="§"/>
            </a:pPr>
            <a:r>
              <a:rPr lang="en-US" sz="2400">
                <a:latin typeface="Arial"/>
                <a:ea typeface="ＭＳ Ｐゴシック"/>
                <a:cs typeface="Arial"/>
              </a:rPr>
              <a:t>Take action, work cooperatively or await other regulatory action</a:t>
            </a:r>
            <a:endParaRPr lang="en-US" sz="2400">
              <a:ea typeface="ＭＳ Ｐゴシック"/>
              <a:cs typeface="Arial"/>
            </a:endParaRPr>
          </a:p>
          <a:p>
            <a:endParaRPr lang="en-US" sz="2400">
              <a:latin typeface="Arial"/>
              <a:ea typeface="ＭＳ Ｐゴシック"/>
              <a:cs typeface="Arial"/>
            </a:endParaRPr>
          </a:p>
          <a:p>
            <a:pPr marL="342900" indent="-342900">
              <a:buFont typeface="Wingdings"/>
              <a:buChar char="§"/>
            </a:pPr>
            <a:r>
              <a:rPr lang="en-US" sz="2400">
                <a:latin typeface="Arial"/>
                <a:ea typeface="ＭＳ Ｐゴシック"/>
                <a:cs typeface="Arial"/>
              </a:rPr>
              <a:t>Protocols for communication with complainants</a:t>
            </a:r>
            <a:endParaRPr lang="en-US" sz="2400">
              <a:ea typeface="ＭＳ Ｐゴシック"/>
              <a:cs typeface="Arial"/>
            </a:endParaRPr>
          </a:p>
          <a:p>
            <a:pPr marL="342900" indent="-342900" algn="l">
              <a:buFont typeface="Arial"/>
              <a:buChar char="•"/>
            </a:pPr>
            <a:endParaRPr lang="en-US" sz="2400">
              <a:latin typeface="Arial"/>
              <a:ea typeface="ＭＳ Ｐゴシック"/>
              <a:cs typeface="Arial"/>
            </a:endParaRPr>
          </a:p>
        </p:txBody>
      </p:sp>
    </p:spTree>
    <p:extLst>
      <p:ext uri="{BB962C8B-B14F-4D97-AF65-F5344CB8AC3E}">
        <p14:creationId xmlns:p14="http://schemas.microsoft.com/office/powerpoint/2010/main" val="234400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7423D10-AE94-44F2-8F86-8BBEC30C83FD}"/>
              </a:ext>
            </a:extLst>
          </p:cNvPr>
          <p:cNvSpPr>
            <a:spLocks noGrp="1"/>
          </p:cNvSpPr>
          <p:nvPr>
            <p:ph type="ctrTitle"/>
          </p:nvPr>
        </p:nvSpPr>
        <p:spPr>
          <a:xfrm>
            <a:off x="3203951" y="3429000"/>
            <a:ext cx="6120000" cy="792498"/>
          </a:xfrm>
        </p:spPr>
        <p:txBody>
          <a:bodyPr/>
          <a:lstStyle/>
          <a:p>
            <a:pPr algn="ctr"/>
            <a:r>
              <a:rPr lang="en-US" altLang="en-US" sz="4350" dirty="0">
                <a:ea typeface="ＭＳ Ｐゴシック"/>
              </a:rPr>
              <a:t>QUESTIONS?</a:t>
            </a:r>
            <a:br>
              <a:rPr lang="en-US" altLang="en-US" sz="4350" dirty="0">
                <a:ea typeface="ＭＳ Ｐゴシック"/>
              </a:rPr>
            </a:br>
            <a:endParaRPr lang="en-US" altLang="en-US" dirty="0"/>
          </a:p>
        </p:txBody>
      </p:sp>
    </p:spTree>
    <p:extLst>
      <p:ext uri="{BB962C8B-B14F-4D97-AF65-F5344CB8AC3E}">
        <p14:creationId xmlns:p14="http://schemas.microsoft.com/office/powerpoint/2010/main" val="1890784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3081-A8E6-4408-969B-E8F3286B49AE}"/>
              </a:ext>
            </a:extLst>
          </p:cNvPr>
          <p:cNvSpPr>
            <a:spLocks noGrp="1"/>
          </p:cNvSpPr>
          <p:nvPr>
            <p:ph type="title"/>
          </p:nvPr>
        </p:nvSpPr>
        <p:spPr>
          <a:xfrm>
            <a:off x="2159999" y="269874"/>
            <a:ext cx="9694149" cy="820795"/>
          </a:xfrm>
        </p:spPr>
        <p:txBody>
          <a:bodyPr/>
          <a:lstStyle/>
          <a:p>
            <a:r>
              <a:rPr lang="en-AU" dirty="0"/>
              <a:t>Stay in touch</a:t>
            </a:r>
          </a:p>
        </p:txBody>
      </p:sp>
      <p:grpSp>
        <p:nvGrpSpPr>
          <p:cNvPr id="9" name="Group 8">
            <a:extLst>
              <a:ext uri="{FF2B5EF4-FFF2-40B4-BE49-F238E27FC236}">
                <a16:creationId xmlns:a16="http://schemas.microsoft.com/office/drawing/2014/main" id="{CA6988D1-F3E0-495D-80A1-CE0AFAED0AFB}"/>
              </a:ext>
            </a:extLst>
          </p:cNvPr>
          <p:cNvGrpSpPr/>
          <p:nvPr/>
        </p:nvGrpSpPr>
        <p:grpSpPr>
          <a:xfrm>
            <a:off x="0" y="0"/>
            <a:ext cx="12192000" cy="1861852"/>
            <a:chOff x="0" y="0"/>
            <a:chExt cx="12192000" cy="1861852"/>
          </a:xfrm>
        </p:grpSpPr>
        <p:sp>
          <p:nvSpPr>
            <p:cNvPr id="4" name="Rectangle 3">
              <a:extLst>
                <a:ext uri="{FF2B5EF4-FFF2-40B4-BE49-F238E27FC236}">
                  <a16:creationId xmlns:a16="http://schemas.microsoft.com/office/drawing/2014/main" id="{6AEB7E27-DD64-478D-B394-44C202772F29}"/>
                </a:ext>
              </a:extLst>
            </p:cNvPr>
            <p:cNvSpPr/>
            <p:nvPr/>
          </p:nvSpPr>
          <p:spPr>
            <a:xfrm>
              <a:off x="0" y="0"/>
              <a:ext cx="12192000" cy="1861852"/>
            </a:xfrm>
            <a:prstGeom prst="rect">
              <a:avLst/>
            </a:prstGeom>
            <a:solidFill>
              <a:srgbClr val="1E193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pic>
          <p:nvPicPr>
            <p:cNvPr id="6" name="Picture 5">
              <a:extLst>
                <a:ext uri="{FF2B5EF4-FFF2-40B4-BE49-F238E27FC236}">
                  <a16:creationId xmlns:a16="http://schemas.microsoft.com/office/drawing/2014/main" id="{794825A1-6837-416A-BD23-4503EC465FCE}"/>
                </a:ext>
              </a:extLst>
            </p:cNvPr>
            <p:cNvPicPr>
              <a:picLocks noChangeAspect="1"/>
            </p:cNvPicPr>
            <p:nvPr/>
          </p:nvPicPr>
          <p:blipFill>
            <a:blip r:embed="rId3"/>
            <a:stretch>
              <a:fillRect/>
            </a:stretch>
          </p:blipFill>
          <p:spPr>
            <a:xfrm>
              <a:off x="628918" y="89550"/>
              <a:ext cx="2825750" cy="1682750"/>
            </a:xfrm>
            <a:prstGeom prst="rect">
              <a:avLst/>
            </a:prstGeom>
          </p:spPr>
        </p:pic>
        <p:sp>
          <p:nvSpPr>
            <p:cNvPr id="7" name="TextBox 6">
              <a:extLst>
                <a:ext uri="{FF2B5EF4-FFF2-40B4-BE49-F238E27FC236}">
                  <a16:creationId xmlns:a16="http://schemas.microsoft.com/office/drawing/2014/main" id="{5EB7980C-D805-4C56-BCF4-DB0168006C20}"/>
                </a:ext>
              </a:extLst>
            </p:cNvPr>
            <p:cNvSpPr txBox="1"/>
            <p:nvPr/>
          </p:nvSpPr>
          <p:spPr>
            <a:xfrm>
              <a:off x="3752124" y="529546"/>
              <a:ext cx="7810958" cy="830997"/>
            </a:xfrm>
            <a:prstGeom prst="rect">
              <a:avLst/>
            </a:prstGeom>
            <a:noFill/>
          </p:spPr>
          <p:txBody>
            <a:bodyPr wrap="square" rtlCol="0">
              <a:spAutoFit/>
            </a:bodyPr>
            <a:lstStyle/>
            <a:p>
              <a:r>
                <a:rPr lang="en-AU" sz="4800" dirty="0">
                  <a:solidFill>
                    <a:schemeClr val="bg1"/>
                  </a:solidFill>
                </a:rPr>
                <a:t>Common questions - </a:t>
              </a:r>
              <a:r>
                <a:rPr lang="en-AU" sz="4800" dirty="0" err="1">
                  <a:solidFill>
                    <a:schemeClr val="bg1"/>
                  </a:solidFill>
                </a:rPr>
                <a:t>Slido</a:t>
              </a:r>
              <a:endParaRPr lang="en-AU" sz="4800" dirty="0">
                <a:solidFill>
                  <a:schemeClr val="bg1"/>
                </a:solidFill>
              </a:endParaRPr>
            </a:p>
          </p:txBody>
        </p:sp>
      </p:grpSp>
      <p:sp>
        <p:nvSpPr>
          <p:cNvPr id="5" name="Content Placeholder 4">
            <a:extLst>
              <a:ext uri="{FF2B5EF4-FFF2-40B4-BE49-F238E27FC236}">
                <a16:creationId xmlns:a16="http://schemas.microsoft.com/office/drawing/2014/main" id="{9868B1C7-89D3-4739-9BF9-A2A47AA342C2}"/>
              </a:ext>
            </a:extLst>
          </p:cNvPr>
          <p:cNvSpPr>
            <a:spLocks noGrp="1"/>
          </p:cNvSpPr>
          <p:nvPr>
            <p:ph sz="quarter" idx="13"/>
          </p:nvPr>
        </p:nvSpPr>
        <p:spPr/>
        <p:txBody>
          <a:bodyPr/>
          <a:lstStyle/>
          <a:p>
            <a:r>
              <a:rPr lang="en-AU" b="0" dirty="0"/>
              <a:t>  </a:t>
            </a:r>
            <a:endParaRPr lang="en-AU" dirty="0"/>
          </a:p>
        </p:txBody>
      </p:sp>
      <p:sp>
        <p:nvSpPr>
          <p:cNvPr id="10" name="Content Placeholder 2">
            <a:extLst>
              <a:ext uri="{FF2B5EF4-FFF2-40B4-BE49-F238E27FC236}">
                <a16:creationId xmlns:a16="http://schemas.microsoft.com/office/drawing/2014/main" id="{1BFED09B-FA33-43CB-95F5-8460CB7AFC0F}"/>
              </a:ext>
            </a:extLst>
          </p:cNvPr>
          <p:cNvSpPr txBox="1">
            <a:spLocks/>
          </p:cNvSpPr>
          <p:nvPr/>
        </p:nvSpPr>
        <p:spPr bwMode="auto">
          <a:xfrm>
            <a:off x="297951" y="2031756"/>
            <a:ext cx="11671168" cy="474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600" dirty="0">
                <a:solidFill>
                  <a:schemeClr val="tx1"/>
                </a:solidFill>
                <a:latin typeface="Arial"/>
                <a:ea typeface="ＭＳ Ｐゴシック"/>
                <a:cs typeface="Arial"/>
              </a:rPr>
              <a:t>We have collated the key questions and themes. Earlier questions posted may be covered by the presentation today.</a:t>
            </a:r>
          </a:p>
          <a:p>
            <a:r>
              <a:rPr lang="en-GB" sz="1600" dirty="0">
                <a:solidFill>
                  <a:schemeClr val="tx1"/>
                </a:solidFill>
                <a:latin typeface="Arial"/>
                <a:ea typeface="ＭＳ Ｐゴシック"/>
                <a:cs typeface="Arial"/>
              </a:rPr>
              <a:t>Disability Service Safeguards Code of Conduct</a:t>
            </a: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Regarding the Code of Conduct can clarification be provided on the term ‘placing the public at risk of harm?</a:t>
            </a:r>
          </a:p>
          <a:p>
            <a:r>
              <a:rPr lang="en-GB" sz="1600" dirty="0">
                <a:solidFill>
                  <a:schemeClr val="tx1"/>
                </a:solidFill>
                <a:latin typeface="Arial"/>
                <a:ea typeface="ＭＳ Ｐゴシック"/>
                <a:cs typeface="Arial"/>
              </a:rPr>
              <a:t>Prohibited Workers</a:t>
            </a: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How will an organisation know whether a disability worker has been prohibited from providing disability services?</a:t>
            </a:r>
          </a:p>
          <a:p>
            <a:r>
              <a:rPr lang="en-GB" sz="1600" dirty="0">
                <a:solidFill>
                  <a:schemeClr val="tx1"/>
                </a:solidFill>
                <a:latin typeface="Arial"/>
                <a:ea typeface="ＭＳ Ｐゴシック"/>
                <a:cs typeface="Arial"/>
              </a:rPr>
              <a:t>NDIS Commission &amp; co-regulation</a:t>
            </a: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How does the VDWC differ from the NDIS Commission? </a:t>
            </a: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If a notification is deemed reportable to the NDIS Commission, such as sexual misconduct, are two separate notifications to the NDIS and VDWC required?</a:t>
            </a:r>
          </a:p>
        </p:txBody>
      </p:sp>
    </p:spTree>
    <p:extLst>
      <p:ext uri="{BB962C8B-B14F-4D97-AF65-F5344CB8AC3E}">
        <p14:creationId xmlns:p14="http://schemas.microsoft.com/office/powerpoint/2010/main" val="171291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3081-A8E6-4408-969B-E8F3286B49AE}"/>
              </a:ext>
            </a:extLst>
          </p:cNvPr>
          <p:cNvSpPr>
            <a:spLocks noGrp="1"/>
          </p:cNvSpPr>
          <p:nvPr>
            <p:ph type="title"/>
          </p:nvPr>
        </p:nvSpPr>
        <p:spPr>
          <a:xfrm>
            <a:off x="2159999" y="269874"/>
            <a:ext cx="9694149" cy="820795"/>
          </a:xfrm>
        </p:spPr>
        <p:txBody>
          <a:bodyPr/>
          <a:lstStyle/>
          <a:p>
            <a:r>
              <a:rPr lang="en-AU" dirty="0"/>
              <a:t>Stay in touch</a:t>
            </a:r>
          </a:p>
        </p:txBody>
      </p:sp>
      <p:grpSp>
        <p:nvGrpSpPr>
          <p:cNvPr id="9" name="Group 8">
            <a:extLst>
              <a:ext uri="{FF2B5EF4-FFF2-40B4-BE49-F238E27FC236}">
                <a16:creationId xmlns:a16="http://schemas.microsoft.com/office/drawing/2014/main" id="{CA6988D1-F3E0-495D-80A1-CE0AFAED0AFB}"/>
              </a:ext>
            </a:extLst>
          </p:cNvPr>
          <p:cNvGrpSpPr/>
          <p:nvPr/>
        </p:nvGrpSpPr>
        <p:grpSpPr>
          <a:xfrm>
            <a:off x="0" y="0"/>
            <a:ext cx="12192000" cy="1861852"/>
            <a:chOff x="0" y="0"/>
            <a:chExt cx="12192000" cy="1861852"/>
          </a:xfrm>
        </p:grpSpPr>
        <p:sp>
          <p:nvSpPr>
            <p:cNvPr id="4" name="Rectangle 3">
              <a:extLst>
                <a:ext uri="{FF2B5EF4-FFF2-40B4-BE49-F238E27FC236}">
                  <a16:creationId xmlns:a16="http://schemas.microsoft.com/office/drawing/2014/main" id="{6AEB7E27-DD64-478D-B394-44C202772F29}"/>
                </a:ext>
              </a:extLst>
            </p:cNvPr>
            <p:cNvSpPr/>
            <p:nvPr/>
          </p:nvSpPr>
          <p:spPr>
            <a:xfrm>
              <a:off x="0" y="0"/>
              <a:ext cx="12192000" cy="1861852"/>
            </a:xfrm>
            <a:prstGeom prst="rect">
              <a:avLst/>
            </a:prstGeom>
            <a:solidFill>
              <a:srgbClr val="1E193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pic>
          <p:nvPicPr>
            <p:cNvPr id="6" name="Picture 5">
              <a:extLst>
                <a:ext uri="{FF2B5EF4-FFF2-40B4-BE49-F238E27FC236}">
                  <a16:creationId xmlns:a16="http://schemas.microsoft.com/office/drawing/2014/main" id="{794825A1-6837-416A-BD23-4503EC465FCE}"/>
                </a:ext>
              </a:extLst>
            </p:cNvPr>
            <p:cNvPicPr>
              <a:picLocks noChangeAspect="1"/>
            </p:cNvPicPr>
            <p:nvPr/>
          </p:nvPicPr>
          <p:blipFill>
            <a:blip r:embed="rId3"/>
            <a:stretch>
              <a:fillRect/>
            </a:stretch>
          </p:blipFill>
          <p:spPr>
            <a:xfrm>
              <a:off x="628918" y="89550"/>
              <a:ext cx="2825750" cy="1682750"/>
            </a:xfrm>
            <a:prstGeom prst="rect">
              <a:avLst/>
            </a:prstGeom>
          </p:spPr>
        </p:pic>
        <p:sp>
          <p:nvSpPr>
            <p:cNvPr id="7" name="TextBox 6">
              <a:extLst>
                <a:ext uri="{FF2B5EF4-FFF2-40B4-BE49-F238E27FC236}">
                  <a16:creationId xmlns:a16="http://schemas.microsoft.com/office/drawing/2014/main" id="{5EB7980C-D805-4C56-BCF4-DB0168006C20}"/>
                </a:ext>
              </a:extLst>
            </p:cNvPr>
            <p:cNvSpPr txBox="1"/>
            <p:nvPr/>
          </p:nvSpPr>
          <p:spPr>
            <a:xfrm>
              <a:off x="3752124" y="529546"/>
              <a:ext cx="7810958" cy="830997"/>
            </a:xfrm>
            <a:prstGeom prst="rect">
              <a:avLst/>
            </a:prstGeom>
            <a:noFill/>
          </p:spPr>
          <p:txBody>
            <a:bodyPr wrap="square" rtlCol="0">
              <a:spAutoFit/>
            </a:bodyPr>
            <a:lstStyle/>
            <a:p>
              <a:r>
                <a:rPr lang="en-AU" sz="4800" dirty="0">
                  <a:solidFill>
                    <a:schemeClr val="bg1"/>
                  </a:solidFill>
                </a:rPr>
                <a:t>Common questions - </a:t>
              </a:r>
              <a:r>
                <a:rPr lang="en-AU" sz="4800" dirty="0" err="1">
                  <a:solidFill>
                    <a:schemeClr val="bg1"/>
                  </a:solidFill>
                </a:rPr>
                <a:t>Slido</a:t>
              </a:r>
              <a:endParaRPr lang="en-AU" sz="4800" dirty="0">
                <a:solidFill>
                  <a:schemeClr val="bg1"/>
                </a:solidFill>
              </a:endParaRPr>
            </a:p>
          </p:txBody>
        </p:sp>
      </p:grpSp>
      <p:sp>
        <p:nvSpPr>
          <p:cNvPr id="5" name="Content Placeholder 4">
            <a:extLst>
              <a:ext uri="{FF2B5EF4-FFF2-40B4-BE49-F238E27FC236}">
                <a16:creationId xmlns:a16="http://schemas.microsoft.com/office/drawing/2014/main" id="{9868B1C7-89D3-4739-9BF9-A2A47AA342C2}"/>
              </a:ext>
            </a:extLst>
          </p:cNvPr>
          <p:cNvSpPr>
            <a:spLocks noGrp="1"/>
          </p:cNvSpPr>
          <p:nvPr>
            <p:ph sz="quarter" idx="13"/>
          </p:nvPr>
        </p:nvSpPr>
        <p:spPr/>
        <p:txBody>
          <a:bodyPr/>
          <a:lstStyle/>
          <a:p>
            <a:r>
              <a:rPr lang="en-AU" b="0" dirty="0"/>
              <a:t>  </a:t>
            </a:r>
            <a:endParaRPr lang="en-AU" dirty="0"/>
          </a:p>
        </p:txBody>
      </p:sp>
      <p:sp>
        <p:nvSpPr>
          <p:cNvPr id="10" name="Content Placeholder 2">
            <a:extLst>
              <a:ext uri="{FF2B5EF4-FFF2-40B4-BE49-F238E27FC236}">
                <a16:creationId xmlns:a16="http://schemas.microsoft.com/office/drawing/2014/main" id="{1BFED09B-FA33-43CB-95F5-8460CB7AFC0F}"/>
              </a:ext>
            </a:extLst>
          </p:cNvPr>
          <p:cNvSpPr txBox="1">
            <a:spLocks/>
          </p:cNvSpPr>
          <p:nvPr/>
        </p:nvSpPr>
        <p:spPr bwMode="auto">
          <a:xfrm>
            <a:off x="297951" y="2031756"/>
            <a:ext cx="11671168" cy="474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600" dirty="0">
                <a:solidFill>
                  <a:schemeClr val="tx1"/>
                </a:solidFill>
                <a:latin typeface="Arial"/>
                <a:ea typeface="ＭＳ Ｐゴシック"/>
                <a:cs typeface="Arial"/>
              </a:rPr>
              <a:t>Mandatory Notifications</a:t>
            </a:r>
            <a:endParaRPr lang="en-GB" sz="1600" b="0" dirty="0">
              <a:solidFill>
                <a:schemeClr val="tx1"/>
              </a:solidFill>
              <a:latin typeface="Arial"/>
              <a:ea typeface="ＭＳ Ｐゴシック"/>
              <a:cs typeface="Arial"/>
            </a:endParaRP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For an individual to make a mandatory notification to the Commission, what is meant by forming a ‘reasonable belief’.</a:t>
            </a:r>
          </a:p>
          <a:p>
            <a:r>
              <a:rPr lang="en-GB" sz="1600" dirty="0">
                <a:solidFill>
                  <a:schemeClr val="tx1"/>
                </a:solidFill>
                <a:latin typeface="Arial"/>
                <a:ea typeface="ＭＳ Ｐゴシック"/>
                <a:cs typeface="Arial"/>
              </a:rPr>
              <a:t>Workers Screening</a:t>
            </a: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What do we know about the worker screening process?  Will unregistered workers be subject to the same safety screening as registered disability workers? </a:t>
            </a:r>
          </a:p>
          <a:p>
            <a:r>
              <a:rPr lang="en-GB" sz="1600" dirty="0">
                <a:solidFill>
                  <a:schemeClr val="tx1"/>
                </a:solidFill>
                <a:latin typeface="Arial"/>
                <a:ea typeface="ＭＳ Ｐゴシック"/>
                <a:cs typeface="Arial"/>
              </a:rPr>
              <a:t>Masks</a:t>
            </a:r>
            <a:endParaRPr lang="en-GB" sz="1600" b="0" dirty="0">
              <a:solidFill>
                <a:schemeClr val="tx1"/>
              </a:solidFill>
              <a:latin typeface="Arial"/>
              <a:ea typeface="ＭＳ Ｐゴシック"/>
              <a:cs typeface="Arial"/>
            </a:endParaRPr>
          </a:p>
          <a:p>
            <a:pPr marL="285750" indent="-285750">
              <a:buFont typeface="Arial" panose="020B0604020202020204" pitchFamily="34" charset="0"/>
              <a:buChar char="•"/>
            </a:pPr>
            <a:r>
              <a:rPr lang="en-GB" sz="1600" b="0" dirty="0">
                <a:solidFill>
                  <a:schemeClr val="tx1"/>
                </a:solidFill>
                <a:latin typeface="Arial"/>
                <a:ea typeface="ＭＳ Ｐゴシック"/>
                <a:cs typeface="Arial"/>
              </a:rPr>
              <a:t>We see staff not adhering to health restrictions or mandated surgical masks, protective equipment and physical distancing rules, should we report?</a:t>
            </a:r>
          </a:p>
          <a:p>
            <a:endParaRPr lang="en-GB" sz="1600" b="0" dirty="0">
              <a:solidFill>
                <a:schemeClr val="tx1"/>
              </a:solidFill>
              <a:latin typeface="Arial"/>
              <a:ea typeface="ＭＳ Ｐゴシック"/>
              <a:cs typeface="Arial"/>
            </a:endParaRPr>
          </a:p>
          <a:p>
            <a:r>
              <a:rPr lang="en-GB" sz="1600" b="0" dirty="0">
                <a:solidFill>
                  <a:schemeClr val="tx1"/>
                </a:solidFill>
                <a:latin typeface="Arial"/>
                <a:ea typeface="ＭＳ Ｐゴシック"/>
                <a:cs typeface="Arial"/>
              </a:rPr>
              <a:t> </a:t>
            </a:r>
          </a:p>
        </p:txBody>
      </p:sp>
    </p:spTree>
    <p:extLst>
      <p:ext uri="{BB962C8B-B14F-4D97-AF65-F5344CB8AC3E}">
        <p14:creationId xmlns:p14="http://schemas.microsoft.com/office/powerpoint/2010/main" val="439268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3081-A8E6-4408-969B-E8F3286B49AE}"/>
              </a:ext>
            </a:extLst>
          </p:cNvPr>
          <p:cNvSpPr>
            <a:spLocks noGrp="1"/>
          </p:cNvSpPr>
          <p:nvPr>
            <p:ph type="title"/>
          </p:nvPr>
        </p:nvSpPr>
        <p:spPr>
          <a:xfrm>
            <a:off x="2159999" y="269874"/>
            <a:ext cx="9694149" cy="820795"/>
          </a:xfrm>
        </p:spPr>
        <p:txBody>
          <a:bodyPr/>
          <a:lstStyle/>
          <a:p>
            <a:r>
              <a:rPr lang="en-AU" dirty="0"/>
              <a:t>Stay in touch</a:t>
            </a:r>
          </a:p>
        </p:txBody>
      </p:sp>
      <p:grpSp>
        <p:nvGrpSpPr>
          <p:cNvPr id="9" name="Group 8">
            <a:extLst>
              <a:ext uri="{FF2B5EF4-FFF2-40B4-BE49-F238E27FC236}">
                <a16:creationId xmlns:a16="http://schemas.microsoft.com/office/drawing/2014/main" id="{CA6988D1-F3E0-495D-80A1-CE0AFAED0AFB}"/>
              </a:ext>
            </a:extLst>
          </p:cNvPr>
          <p:cNvGrpSpPr/>
          <p:nvPr/>
        </p:nvGrpSpPr>
        <p:grpSpPr>
          <a:xfrm>
            <a:off x="0" y="0"/>
            <a:ext cx="12192000" cy="1861852"/>
            <a:chOff x="0" y="0"/>
            <a:chExt cx="12192000" cy="1861852"/>
          </a:xfrm>
        </p:grpSpPr>
        <p:sp>
          <p:nvSpPr>
            <p:cNvPr id="4" name="Rectangle 3">
              <a:extLst>
                <a:ext uri="{FF2B5EF4-FFF2-40B4-BE49-F238E27FC236}">
                  <a16:creationId xmlns:a16="http://schemas.microsoft.com/office/drawing/2014/main" id="{6AEB7E27-DD64-478D-B394-44C202772F29}"/>
                </a:ext>
              </a:extLst>
            </p:cNvPr>
            <p:cNvSpPr/>
            <p:nvPr/>
          </p:nvSpPr>
          <p:spPr>
            <a:xfrm>
              <a:off x="0" y="0"/>
              <a:ext cx="12192000" cy="1861852"/>
            </a:xfrm>
            <a:prstGeom prst="rect">
              <a:avLst/>
            </a:prstGeom>
            <a:solidFill>
              <a:srgbClr val="1E193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pic>
          <p:nvPicPr>
            <p:cNvPr id="6" name="Picture 5">
              <a:extLst>
                <a:ext uri="{FF2B5EF4-FFF2-40B4-BE49-F238E27FC236}">
                  <a16:creationId xmlns:a16="http://schemas.microsoft.com/office/drawing/2014/main" id="{794825A1-6837-416A-BD23-4503EC465FCE}"/>
                </a:ext>
              </a:extLst>
            </p:cNvPr>
            <p:cNvPicPr>
              <a:picLocks noChangeAspect="1"/>
            </p:cNvPicPr>
            <p:nvPr/>
          </p:nvPicPr>
          <p:blipFill>
            <a:blip r:embed="rId3"/>
            <a:stretch>
              <a:fillRect/>
            </a:stretch>
          </p:blipFill>
          <p:spPr>
            <a:xfrm>
              <a:off x="628918" y="89550"/>
              <a:ext cx="2825750" cy="1682750"/>
            </a:xfrm>
            <a:prstGeom prst="rect">
              <a:avLst/>
            </a:prstGeom>
          </p:spPr>
        </p:pic>
        <p:sp>
          <p:nvSpPr>
            <p:cNvPr id="7" name="TextBox 6">
              <a:extLst>
                <a:ext uri="{FF2B5EF4-FFF2-40B4-BE49-F238E27FC236}">
                  <a16:creationId xmlns:a16="http://schemas.microsoft.com/office/drawing/2014/main" id="{5EB7980C-D805-4C56-BCF4-DB0168006C20}"/>
                </a:ext>
              </a:extLst>
            </p:cNvPr>
            <p:cNvSpPr txBox="1"/>
            <p:nvPr/>
          </p:nvSpPr>
          <p:spPr>
            <a:xfrm>
              <a:off x="3875855" y="269874"/>
              <a:ext cx="7810958" cy="830997"/>
            </a:xfrm>
            <a:prstGeom prst="rect">
              <a:avLst/>
            </a:prstGeom>
            <a:noFill/>
          </p:spPr>
          <p:txBody>
            <a:bodyPr wrap="square" rtlCol="0">
              <a:spAutoFit/>
            </a:bodyPr>
            <a:lstStyle/>
            <a:p>
              <a:r>
                <a:rPr lang="en-AU" sz="4800" dirty="0">
                  <a:solidFill>
                    <a:schemeClr val="bg1"/>
                  </a:solidFill>
                </a:rPr>
                <a:t>Other questions today</a:t>
              </a:r>
            </a:p>
          </p:txBody>
        </p:sp>
      </p:grpSp>
      <p:sp>
        <p:nvSpPr>
          <p:cNvPr id="5" name="Content Placeholder 4">
            <a:extLst>
              <a:ext uri="{FF2B5EF4-FFF2-40B4-BE49-F238E27FC236}">
                <a16:creationId xmlns:a16="http://schemas.microsoft.com/office/drawing/2014/main" id="{9868B1C7-89D3-4739-9BF9-A2A47AA342C2}"/>
              </a:ext>
            </a:extLst>
          </p:cNvPr>
          <p:cNvSpPr>
            <a:spLocks noGrp="1"/>
          </p:cNvSpPr>
          <p:nvPr>
            <p:ph sz="quarter" idx="13"/>
          </p:nvPr>
        </p:nvSpPr>
        <p:spPr/>
        <p:txBody>
          <a:bodyPr/>
          <a:lstStyle/>
          <a:p>
            <a:r>
              <a:rPr lang="en-AU" b="0" dirty="0"/>
              <a:t>  </a:t>
            </a:r>
            <a:endParaRPr lang="en-AU" dirty="0"/>
          </a:p>
        </p:txBody>
      </p:sp>
      <p:sp>
        <p:nvSpPr>
          <p:cNvPr id="10" name="Content Placeholder 2">
            <a:extLst>
              <a:ext uri="{FF2B5EF4-FFF2-40B4-BE49-F238E27FC236}">
                <a16:creationId xmlns:a16="http://schemas.microsoft.com/office/drawing/2014/main" id="{1BFED09B-FA33-43CB-95F5-8460CB7AFC0F}"/>
              </a:ext>
            </a:extLst>
          </p:cNvPr>
          <p:cNvSpPr txBox="1">
            <a:spLocks/>
          </p:cNvSpPr>
          <p:nvPr/>
        </p:nvSpPr>
        <p:spPr bwMode="auto">
          <a:xfrm>
            <a:off x="221673" y="2031756"/>
            <a:ext cx="11747446" cy="2789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1600" b="0" dirty="0">
              <a:solidFill>
                <a:schemeClr val="tx1"/>
              </a:solidFill>
              <a:latin typeface="Arial"/>
              <a:ea typeface="ＭＳ Ｐゴシック"/>
              <a:cs typeface="Arial"/>
            </a:endParaRPr>
          </a:p>
          <a:p>
            <a:r>
              <a:rPr lang="en-GB" sz="1600" b="0" dirty="0">
                <a:solidFill>
                  <a:schemeClr val="tx1"/>
                </a:solidFill>
                <a:latin typeface="Arial"/>
                <a:ea typeface="ＭＳ Ｐゴシック"/>
                <a:cs typeface="Arial"/>
              </a:rPr>
              <a:t> </a:t>
            </a:r>
          </a:p>
        </p:txBody>
      </p:sp>
      <p:sp>
        <p:nvSpPr>
          <p:cNvPr id="11" name="Content Placeholder 2">
            <a:extLst>
              <a:ext uri="{FF2B5EF4-FFF2-40B4-BE49-F238E27FC236}">
                <a16:creationId xmlns:a16="http://schemas.microsoft.com/office/drawing/2014/main" id="{DA88D677-A823-4BB0-8AA4-075DC20CD2C5}"/>
              </a:ext>
            </a:extLst>
          </p:cNvPr>
          <p:cNvSpPr txBox="1">
            <a:spLocks/>
          </p:cNvSpPr>
          <p:nvPr/>
        </p:nvSpPr>
        <p:spPr bwMode="auto">
          <a:xfrm>
            <a:off x="719138" y="3493569"/>
            <a:ext cx="10357374" cy="143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GB" sz="1800" dirty="0">
                <a:solidFill>
                  <a:schemeClr val="tx1"/>
                </a:solidFill>
                <a:latin typeface="Arial"/>
                <a:ea typeface="ＭＳ Ｐゴシック"/>
                <a:cs typeface="Arial"/>
              </a:rPr>
              <a:t>Pleaser refer to Chat Q&amp;A live questions posted from forum participants</a:t>
            </a:r>
            <a:endParaRPr lang="en-GB" sz="1800" b="0" dirty="0">
              <a:solidFill>
                <a:schemeClr val="tx1"/>
              </a:solidFill>
              <a:latin typeface="Arial"/>
              <a:ea typeface="ＭＳ Ｐゴシック"/>
              <a:cs typeface="Arial"/>
            </a:endParaRPr>
          </a:p>
          <a:p>
            <a:endParaRPr lang="en-GB" sz="1600" b="0" dirty="0">
              <a:solidFill>
                <a:schemeClr val="tx1"/>
              </a:solidFill>
              <a:latin typeface="Arial"/>
              <a:ea typeface="ＭＳ Ｐゴシック"/>
              <a:cs typeface="Arial"/>
            </a:endParaRPr>
          </a:p>
          <a:p>
            <a:r>
              <a:rPr lang="en-GB" sz="1600" b="0" dirty="0">
                <a:solidFill>
                  <a:schemeClr val="tx1"/>
                </a:solidFill>
                <a:latin typeface="Arial"/>
                <a:ea typeface="ＭＳ Ｐゴシック"/>
                <a:cs typeface="Arial"/>
              </a:rPr>
              <a:t> </a:t>
            </a:r>
          </a:p>
        </p:txBody>
      </p:sp>
    </p:spTree>
    <p:extLst>
      <p:ext uri="{BB962C8B-B14F-4D97-AF65-F5344CB8AC3E}">
        <p14:creationId xmlns:p14="http://schemas.microsoft.com/office/powerpoint/2010/main" val="857979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3081-A8E6-4408-969B-E8F3286B49AE}"/>
              </a:ext>
            </a:extLst>
          </p:cNvPr>
          <p:cNvSpPr>
            <a:spLocks noGrp="1"/>
          </p:cNvSpPr>
          <p:nvPr>
            <p:ph type="title"/>
          </p:nvPr>
        </p:nvSpPr>
        <p:spPr>
          <a:xfrm>
            <a:off x="2159999" y="269874"/>
            <a:ext cx="9694149" cy="820795"/>
          </a:xfrm>
        </p:spPr>
        <p:txBody>
          <a:bodyPr/>
          <a:lstStyle/>
          <a:p>
            <a:r>
              <a:rPr lang="en-AU" dirty="0"/>
              <a:t>Stay in touch</a:t>
            </a:r>
          </a:p>
        </p:txBody>
      </p:sp>
      <p:sp>
        <p:nvSpPr>
          <p:cNvPr id="3" name="Content Placeholder 2">
            <a:extLst>
              <a:ext uri="{FF2B5EF4-FFF2-40B4-BE49-F238E27FC236}">
                <a16:creationId xmlns:a16="http://schemas.microsoft.com/office/drawing/2014/main" id="{0D6E57A1-E66F-4A66-BE49-4486162A79BE}"/>
              </a:ext>
            </a:extLst>
          </p:cNvPr>
          <p:cNvSpPr>
            <a:spLocks noGrp="1"/>
          </p:cNvSpPr>
          <p:nvPr>
            <p:ph sz="quarter" idx="13"/>
          </p:nvPr>
        </p:nvSpPr>
        <p:spPr>
          <a:xfrm>
            <a:off x="983848" y="1951402"/>
            <a:ext cx="10451660" cy="4860000"/>
          </a:xfrm>
        </p:spPr>
        <p:txBody>
          <a:bodyPr/>
          <a:lstStyle/>
          <a:p>
            <a:pPr>
              <a:lnSpc>
                <a:spcPct val="100000"/>
              </a:lnSpc>
              <a:spcBef>
                <a:spcPct val="0"/>
              </a:spcBef>
              <a:spcAft>
                <a:spcPct val="0"/>
              </a:spcAft>
            </a:pPr>
            <a:endParaRPr lang="en-AU" sz="1900" b="0" dirty="0">
              <a:ea typeface="+mn-lt"/>
              <a:cs typeface="+mn-lt"/>
            </a:endParaRPr>
          </a:p>
          <a:p>
            <a:pPr>
              <a:lnSpc>
                <a:spcPct val="100000"/>
              </a:lnSpc>
              <a:spcBef>
                <a:spcPct val="0"/>
              </a:spcBef>
              <a:spcAft>
                <a:spcPct val="0"/>
              </a:spcAft>
            </a:pPr>
            <a:endParaRPr lang="en-US" sz="1900" b="0">
              <a:ea typeface="+mn-lt"/>
              <a:cs typeface="+mn-lt"/>
            </a:endParaRPr>
          </a:p>
          <a:p>
            <a:pPr>
              <a:lnSpc>
                <a:spcPct val="100000"/>
              </a:lnSpc>
              <a:spcBef>
                <a:spcPct val="0"/>
              </a:spcBef>
              <a:spcAft>
                <a:spcPct val="0"/>
              </a:spcAft>
            </a:pPr>
            <a:r>
              <a:rPr lang="en-AU" sz="1900" dirty="0">
                <a:ea typeface="ＭＳ Ｐゴシック"/>
                <a:cs typeface="Arial"/>
              </a:rPr>
              <a:t>Website: </a:t>
            </a:r>
            <a:r>
              <a:rPr lang="en-AU" sz="1900" b="0" dirty="0">
                <a:ea typeface="ＭＳ Ｐゴシック"/>
                <a:cs typeface="Arial"/>
              </a:rPr>
              <a:t>Visiting https://www.</a:t>
            </a:r>
            <a:r>
              <a:rPr lang="en-AU" sz="1900" b="0" u="sng" dirty="0">
                <a:solidFill>
                  <a:srgbClr val="0000FF"/>
                </a:solidFill>
                <a:ea typeface="ＭＳ Ｐゴシック"/>
                <a:cs typeface="Arial"/>
                <a:hlinkClick r:id="rId3"/>
              </a:rPr>
              <a:t>vdwc.vic.gov.au </a:t>
            </a:r>
            <a:r>
              <a:rPr lang="en-AU" sz="1900" b="0" dirty="0">
                <a:ea typeface="ＭＳ Ｐゴシック"/>
                <a:cs typeface="Arial"/>
              </a:rPr>
              <a:t>to download resources, guidance and information </a:t>
            </a:r>
            <a:endParaRPr lang="en-US" sz="1900" b="0" dirty="0">
              <a:ea typeface="ＭＳ Ｐゴシック"/>
              <a:cs typeface="+mn-lt"/>
            </a:endParaRPr>
          </a:p>
          <a:p>
            <a:pPr>
              <a:lnSpc>
                <a:spcPct val="100000"/>
              </a:lnSpc>
              <a:spcBef>
                <a:spcPct val="0"/>
              </a:spcBef>
              <a:spcAft>
                <a:spcPct val="0"/>
              </a:spcAft>
            </a:pPr>
            <a:endParaRPr lang="en-US" sz="1900" b="0">
              <a:ea typeface="+mn-lt"/>
              <a:cs typeface="+mn-lt"/>
            </a:endParaRPr>
          </a:p>
          <a:p>
            <a:pPr>
              <a:lnSpc>
                <a:spcPct val="100000"/>
              </a:lnSpc>
              <a:spcBef>
                <a:spcPct val="0"/>
              </a:spcBef>
              <a:spcAft>
                <a:spcPct val="0"/>
              </a:spcAft>
            </a:pPr>
            <a:r>
              <a:rPr lang="en-AU" sz="1900" dirty="0">
                <a:ea typeface="ＭＳ Ｐゴシック"/>
                <a:cs typeface="Arial"/>
              </a:rPr>
              <a:t>Register for updates: </a:t>
            </a:r>
            <a:r>
              <a:rPr lang="en-AU" sz="1900" b="0" dirty="0">
                <a:ea typeface="ＭＳ Ｐゴシック"/>
                <a:cs typeface="Arial"/>
              </a:rPr>
              <a:t>Registering to receive regular news and updates about the Scheme </a:t>
            </a:r>
            <a:r>
              <a:rPr lang="en-AU" sz="1900" b="0" u="sng" dirty="0">
                <a:solidFill>
                  <a:srgbClr val="0000FF"/>
                </a:solidFill>
                <a:ea typeface="ＭＳ Ｐゴシック"/>
                <a:cs typeface="Arial"/>
                <a:hlinkClick r:id="rId4"/>
              </a:rPr>
              <a:t>https://www.vdwc.vic.gov.au/about/contact-us</a:t>
            </a:r>
            <a:r>
              <a:rPr lang="en-AU" sz="1900" b="0" dirty="0">
                <a:solidFill>
                  <a:srgbClr val="000000"/>
                </a:solidFill>
                <a:ea typeface="ＭＳ Ｐゴシック"/>
                <a:cs typeface="Arial"/>
                <a:hlinkClick r:id="rId4"/>
              </a:rPr>
              <a:t> </a:t>
            </a:r>
            <a:r>
              <a:rPr lang="en-AU" sz="1900" b="0" dirty="0">
                <a:solidFill>
                  <a:srgbClr val="000000"/>
                </a:solidFill>
                <a:ea typeface="ＭＳ Ｐゴシック"/>
                <a:cs typeface="Arial"/>
              </a:rPr>
              <a:t> or </a:t>
            </a:r>
            <a:r>
              <a:rPr lang="en-AU" sz="1900" b="0" dirty="0">
                <a:solidFill>
                  <a:srgbClr val="000000"/>
                </a:solidFill>
                <a:ea typeface="ＭＳ Ｐゴシック"/>
                <a:cs typeface="Arial"/>
                <a:hlinkClick r:id="rId5"/>
              </a:rPr>
              <a:t>info@vdwc.vic.gov.au</a:t>
            </a:r>
            <a:r>
              <a:rPr lang="en-AU" sz="1900" b="0" dirty="0">
                <a:solidFill>
                  <a:srgbClr val="000000"/>
                </a:solidFill>
                <a:ea typeface="ＭＳ Ｐゴシック"/>
                <a:cs typeface="Arial"/>
              </a:rPr>
              <a:t> </a:t>
            </a:r>
            <a:endParaRPr lang="en-AU" sz="1900" b="0" dirty="0">
              <a:solidFill>
                <a:srgbClr val="000000"/>
              </a:solidFill>
              <a:ea typeface="ＭＳ Ｐゴシック"/>
              <a:cs typeface="+mn-lt"/>
            </a:endParaRPr>
          </a:p>
          <a:p>
            <a:pPr>
              <a:lnSpc>
                <a:spcPct val="100000"/>
              </a:lnSpc>
              <a:spcBef>
                <a:spcPct val="0"/>
              </a:spcBef>
              <a:spcAft>
                <a:spcPct val="0"/>
              </a:spcAft>
            </a:pPr>
            <a:endParaRPr lang="en-AU" sz="1900" b="0" dirty="0">
              <a:ea typeface="+mn-lt"/>
              <a:cs typeface="+mn-lt"/>
            </a:endParaRPr>
          </a:p>
          <a:p>
            <a:pPr>
              <a:lnSpc>
                <a:spcPct val="100000"/>
              </a:lnSpc>
              <a:spcBef>
                <a:spcPct val="0"/>
              </a:spcBef>
              <a:spcAft>
                <a:spcPct val="0"/>
              </a:spcAft>
            </a:pPr>
            <a:r>
              <a:rPr lang="en-AU" sz="1900" dirty="0">
                <a:ea typeface="+mn-lt"/>
                <a:cs typeface="+mn-lt"/>
              </a:rPr>
              <a:t>Enquiries</a:t>
            </a:r>
            <a:r>
              <a:rPr lang="en-AU" sz="1900" b="0" dirty="0">
                <a:ea typeface="+mn-lt"/>
                <a:cs typeface="+mn-lt"/>
              </a:rPr>
              <a:t>: Call on 1800 497 132 from 9.30am to 4.30pm, Mon to Fri</a:t>
            </a:r>
            <a:endParaRPr lang="en-US" sz="1900" b="0" dirty="0">
              <a:ea typeface="+mn-lt"/>
              <a:cs typeface="+mn-lt"/>
            </a:endParaRPr>
          </a:p>
          <a:p>
            <a:pPr>
              <a:lnSpc>
                <a:spcPct val="100000"/>
              </a:lnSpc>
              <a:spcBef>
                <a:spcPct val="0"/>
              </a:spcBef>
              <a:spcAft>
                <a:spcPct val="0"/>
              </a:spcAft>
            </a:pPr>
            <a:endParaRPr lang="en-AU" sz="1900" b="0" dirty="0">
              <a:ea typeface="+mn-lt"/>
              <a:cs typeface="+mn-lt"/>
            </a:endParaRPr>
          </a:p>
          <a:p>
            <a:pPr>
              <a:lnSpc>
                <a:spcPct val="100000"/>
              </a:lnSpc>
              <a:spcBef>
                <a:spcPct val="0"/>
              </a:spcBef>
              <a:spcAft>
                <a:spcPct val="0"/>
              </a:spcAft>
            </a:pPr>
            <a:r>
              <a:rPr lang="en-AU" sz="1900" dirty="0">
                <a:ea typeface="ＭＳ Ｐゴシック"/>
                <a:cs typeface="Arial"/>
              </a:rPr>
              <a:t>Complaints and notifications: </a:t>
            </a:r>
            <a:r>
              <a:rPr lang="en-AU" sz="1900" b="0" dirty="0">
                <a:ea typeface="ＭＳ Ｐゴシック"/>
                <a:cs typeface="Arial"/>
              </a:rPr>
              <a:t>Use our webform to make a complaint or make a notification </a:t>
            </a:r>
            <a:r>
              <a:rPr lang="en-AU" sz="1900" b="0" dirty="0">
                <a:ea typeface="ＭＳ Ｐゴシック"/>
                <a:cs typeface="Arial"/>
                <a:hlinkClick r:id="rId6"/>
              </a:rPr>
              <a:t>https://portal.vdwc.vic.gov.au/public/home</a:t>
            </a:r>
            <a:endParaRPr lang="en-AU" sz="1900" b="0" dirty="0">
              <a:ea typeface="ＭＳ Ｐゴシック"/>
              <a:cs typeface="+mn-lt"/>
            </a:endParaRPr>
          </a:p>
          <a:p>
            <a:endParaRPr lang="en-AU" sz="1900" b="0" dirty="0"/>
          </a:p>
          <a:p>
            <a:endParaRPr lang="en-AU" sz="1900" b="0" dirty="0"/>
          </a:p>
        </p:txBody>
      </p:sp>
      <p:grpSp>
        <p:nvGrpSpPr>
          <p:cNvPr id="9" name="Group 8">
            <a:extLst>
              <a:ext uri="{FF2B5EF4-FFF2-40B4-BE49-F238E27FC236}">
                <a16:creationId xmlns:a16="http://schemas.microsoft.com/office/drawing/2014/main" id="{CA6988D1-F3E0-495D-80A1-CE0AFAED0AFB}"/>
              </a:ext>
            </a:extLst>
          </p:cNvPr>
          <p:cNvGrpSpPr/>
          <p:nvPr/>
        </p:nvGrpSpPr>
        <p:grpSpPr>
          <a:xfrm>
            <a:off x="0" y="0"/>
            <a:ext cx="12192000" cy="1861852"/>
            <a:chOff x="0" y="0"/>
            <a:chExt cx="12192000" cy="1861852"/>
          </a:xfrm>
        </p:grpSpPr>
        <p:sp>
          <p:nvSpPr>
            <p:cNvPr id="4" name="Rectangle 3">
              <a:extLst>
                <a:ext uri="{FF2B5EF4-FFF2-40B4-BE49-F238E27FC236}">
                  <a16:creationId xmlns:a16="http://schemas.microsoft.com/office/drawing/2014/main" id="{6AEB7E27-DD64-478D-B394-44C202772F29}"/>
                </a:ext>
              </a:extLst>
            </p:cNvPr>
            <p:cNvSpPr/>
            <p:nvPr/>
          </p:nvSpPr>
          <p:spPr>
            <a:xfrm>
              <a:off x="0" y="0"/>
              <a:ext cx="12192000" cy="1861852"/>
            </a:xfrm>
            <a:prstGeom prst="rect">
              <a:avLst/>
            </a:prstGeom>
            <a:solidFill>
              <a:srgbClr val="1E193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pic>
          <p:nvPicPr>
            <p:cNvPr id="6" name="Picture 5">
              <a:extLst>
                <a:ext uri="{FF2B5EF4-FFF2-40B4-BE49-F238E27FC236}">
                  <a16:creationId xmlns:a16="http://schemas.microsoft.com/office/drawing/2014/main" id="{794825A1-6837-416A-BD23-4503EC465FCE}"/>
                </a:ext>
              </a:extLst>
            </p:cNvPr>
            <p:cNvPicPr>
              <a:picLocks noChangeAspect="1"/>
            </p:cNvPicPr>
            <p:nvPr/>
          </p:nvPicPr>
          <p:blipFill>
            <a:blip r:embed="rId7"/>
            <a:stretch>
              <a:fillRect/>
            </a:stretch>
          </p:blipFill>
          <p:spPr>
            <a:xfrm>
              <a:off x="628918" y="89550"/>
              <a:ext cx="2825750" cy="1682750"/>
            </a:xfrm>
            <a:prstGeom prst="rect">
              <a:avLst/>
            </a:prstGeom>
          </p:spPr>
        </p:pic>
        <p:sp>
          <p:nvSpPr>
            <p:cNvPr id="7" name="TextBox 6">
              <a:extLst>
                <a:ext uri="{FF2B5EF4-FFF2-40B4-BE49-F238E27FC236}">
                  <a16:creationId xmlns:a16="http://schemas.microsoft.com/office/drawing/2014/main" id="{5EB7980C-D805-4C56-BCF4-DB0168006C20}"/>
                </a:ext>
              </a:extLst>
            </p:cNvPr>
            <p:cNvSpPr txBox="1"/>
            <p:nvPr/>
          </p:nvSpPr>
          <p:spPr>
            <a:xfrm>
              <a:off x="3752124" y="529546"/>
              <a:ext cx="3767768" cy="830997"/>
            </a:xfrm>
            <a:prstGeom prst="rect">
              <a:avLst/>
            </a:prstGeom>
            <a:noFill/>
          </p:spPr>
          <p:txBody>
            <a:bodyPr wrap="square" rtlCol="0">
              <a:spAutoFit/>
            </a:bodyPr>
            <a:lstStyle/>
            <a:p>
              <a:r>
                <a:rPr lang="en-AU" sz="4800" dirty="0">
                  <a:solidFill>
                    <a:schemeClr val="bg1"/>
                  </a:solidFill>
                </a:rPr>
                <a:t>Stay in touch</a:t>
              </a:r>
            </a:p>
          </p:txBody>
        </p:sp>
      </p:grpSp>
    </p:spTree>
    <p:extLst>
      <p:ext uri="{BB962C8B-B14F-4D97-AF65-F5344CB8AC3E}">
        <p14:creationId xmlns:p14="http://schemas.microsoft.com/office/powerpoint/2010/main" val="3610750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E9C0F6-2DE8-459F-AAB6-D931BDFF4583}"/>
              </a:ext>
            </a:extLst>
          </p:cNvPr>
          <p:cNvSpPr>
            <a:spLocks noGrp="1"/>
          </p:cNvSpPr>
          <p:nvPr>
            <p:ph type="title"/>
          </p:nvPr>
        </p:nvSpPr>
        <p:spPr/>
        <p:txBody>
          <a:bodyPr/>
          <a:lstStyle/>
          <a:p>
            <a:r>
              <a:rPr lang="en-AU"/>
              <a:t>Publishing information</a:t>
            </a:r>
          </a:p>
        </p:txBody>
      </p:sp>
      <p:sp>
        <p:nvSpPr>
          <p:cNvPr id="5" name="Content Placeholder 2">
            <a:extLst>
              <a:ext uri="{FF2B5EF4-FFF2-40B4-BE49-F238E27FC236}">
                <a16:creationId xmlns:a16="http://schemas.microsoft.com/office/drawing/2014/main" id="{2948F3E8-BF23-4C5E-8456-A2561079EEE2}"/>
              </a:ext>
            </a:extLst>
          </p:cNvPr>
          <p:cNvSpPr>
            <a:spLocks noGrp="1"/>
          </p:cNvSpPr>
          <p:nvPr>
            <p:ph sz="quarter" idx="13"/>
          </p:nvPr>
        </p:nvSpPr>
        <p:spPr>
          <a:xfrm>
            <a:off x="1803983" y="1488621"/>
            <a:ext cx="9540875" cy="4860925"/>
          </a:xfrm>
        </p:spPr>
        <p:txBody>
          <a:bodyPr/>
          <a:lstStyle/>
          <a:p>
            <a:r>
              <a:rPr lang="en-AU" sz="1200" b="0">
                <a:solidFill>
                  <a:srgbClr val="000000"/>
                </a:solidFill>
                <a:latin typeface="Arial" panose="020B0604020202020204" pitchFamily="34" charset="0"/>
              </a:rPr>
              <a:t>To receive this presentation in an accessible format </a:t>
            </a:r>
            <a:r>
              <a:rPr lang="en-AU" sz="1200" b="0">
                <a:solidFill>
                  <a:schemeClr val="tx1"/>
                </a:solidFill>
                <a:latin typeface="Arial" panose="020B0604020202020204" pitchFamily="34" charset="0"/>
              </a:rPr>
              <a:t>phone 0409 801 364, using the National Relay Service 13 36 77 if required, </a:t>
            </a:r>
            <a:br>
              <a:rPr lang="en-AU" sz="1200" b="0">
                <a:solidFill>
                  <a:schemeClr val="tx1"/>
                </a:solidFill>
                <a:latin typeface="Arial" panose="020B0604020202020204" pitchFamily="34" charset="0"/>
              </a:rPr>
            </a:br>
            <a:r>
              <a:rPr lang="en-AU" sz="1200" b="0">
                <a:solidFill>
                  <a:schemeClr val="tx1"/>
                </a:solidFill>
                <a:latin typeface="Arial" panose="020B0604020202020204" pitchFamily="34" charset="0"/>
              </a:rPr>
              <a:t>or </a:t>
            </a:r>
            <a:r>
              <a:rPr lang="en-AU" sz="1200" b="0">
                <a:solidFill>
                  <a:schemeClr val="tx1"/>
                </a:solidFill>
                <a:latin typeface="Arial" panose="020B0604020202020204" pitchFamily="34" charset="0"/>
                <a:hlinkClick r:id="rId3"/>
              </a:rPr>
              <a:t>email Prue Elletson</a:t>
            </a:r>
            <a:r>
              <a:rPr lang="en-AU" sz="1200" b="0">
                <a:solidFill>
                  <a:schemeClr val="tx1"/>
                </a:solidFill>
                <a:latin typeface="Arial" panose="020B0604020202020204" pitchFamily="34" charset="0"/>
              </a:rPr>
              <a:t> &lt;prue.elletson@vdwc.vic.gov.au&gt; </a:t>
            </a:r>
          </a:p>
          <a:p>
            <a:pPr>
              <a:spcBef>
                <a:spcPts val="0"/>
              </a:spcBef>
              <a:spcAft>
                <a:spcPts val="600"/>
              </a:spcAft>
            </a:pPr>
            <a:r>
              <a:rPr lang="en-AU" sz="1000" b="0">
                <a:solidFill>
                  <a:srgbClr val="000000"/>
                </a:solidFill>
                <a:latin typeface="Arial" panose="020B0604020202020204" pitchFamily="34" charset="0"/>
              </a:rPr>
              <a:t>Authorised and published by the Victorian Government, 1 Treasury Pla</a:t>
            </a:r>
            <a:r>
              <a:rPr lang="en-AU" sz="1000" b="0">
                <a:solidFill>
                  <a:schemeClr val="tx1"/>
                </a:solidFill>
                <a:latin typeface="Arial" panose="020B0604020202020204" pitchFamily="34" charset="0"/>
              </a:rPr>
              <a:t>ce, Melbourne.</a:t>
            </a:r>
          </a:p>
          <a:p>
            <a:pPr>
              <a:spcBef>
                <a:spcPts val="0"/>
              </a:spcBef>
              <a:spcAft>
                <a:spcPts val="600"/>
              </a:spcAft>
            </a:pPr>
            <a:r>
              <a:rPr lang="en-AU" sz="1000" b="0">
                <a:solidFill>
                  <a:schemeClr val="tx1"/>
                </a:solidFill>
                <a:latin typeface="Arial" panose="020B0604020202020204" pitchFamily="34" charset="0"/>
              </a:rPr>
              <a:t>© State of Victoria, Victorian Disability Worker Commission, August 2020</a:t>
            </a:r>
            <a:r>
              <a:rPr lang="en-AU" sz="1000" b="0">
                <a:solidFill>
                  <a:srgbClr val="000000"/>
                </a:solidFill>
                <a:latin typeface="Arial" panose="020B0604020202020204" pitchFamily="34" charset="0"/>
              </a:rPr>
              <a:t>.</a:t>
            </a:r>
          </a:p>
          <a:p>
            <a:pPr>
              <a:spcBef>
                <a:spcPts val="0"/>
              </a:spcBef>
              <a:spcAft>
                <a:spcPts val="600"/>
              </a:spcAft>
            </a:pPr>
            <a:r>
              <a:rPr lang="en-AU" sz="1000" b="0">
                <a:solidFill>
                  <a:srgbClr val="000000"/>
                </a:solidFill>
                <a:latin typeface="Arial" panose="020B0604020202020204" pitchFamily="34" charset="0"/>
              </a:rPr>
              <a:t>Except where otherwise indicated, the images in this presentation show models and illustrative settings only, and do not necessarily depict actual services, facilities or recipients of services. This presentation may contain images of deceased Aboriginal and Torres Strait Islander peoples.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ED4E5-12C1-400E-AA70-4B4E6FC694D8}"/>
              </a:ext>
            </a:extLst>
          </p:cNvPr>
          <p:cNvSpPr>
            <a:spLocks noGrp="1"/>
          </p:cNvSpPr>
          <p:nvPr>
            <p:ph type="title"/>
          </p:nvPr>
        </p:nvSpPr>
        <p:spPr/>
        <p:txBody>
          <a:bodyPr/>
          <a:lstStyle/>
          <a:p>
            <a:r>
              <a:rPr lang="en-AU"/>
              <a:t>Welcome</a:t>
            </a:r>
            <a:br>
              <a:rPr lang="en-AU"/>
            </a:br>
            <a:endParaRPr lang="en-AU" sz="1800"/>
          </a:p>
        </p:txBody>
      </p:sp>
      <p:sp>
        <p:nvSpPr>
          <p:cNvPr id="3" name="Content Placeholder 2">
            <a:extLst>
              <a:ext uri="{FF2B5EF4-FFF2-40B4-BE49-F238E27FC236}">
                <a16:creationId xmlns:a16="http://schemas.microsoft.com/office/drawing/2014/main" id="{E3A2B906-BF9C-48BD-AB0C-2C56D12853C3}"/>
              </a:ext>
            </a:extLst>
          </p:cNvPr>
          <p:cNvSpPr>
            <a:spLocks noGrp="1"/>
          </p:cNvSpPr>
          <p:nvPr>
            <p:ph sz="quarter" idx="13"/>
          </p:nvPr>
        </p:nvSpPr>
        <p:spPr>
          <a:xfrm>
            <a:off x="529133" y="1643750"/>
            <a:ext cx="11501286" cy="4029937"/>
          </a:xfrm>
        </p:spPr>
        <p:txBody>
          <a:bodyPr/>
          <a:lstStyle/>
          <a:p>
            <a:r>
              <a:rPr lang="en-AU" sz="2400" dirty="0">
                <a:ea typeface="ＭＳ Ｐゴシック"/>
              </a:rPr>
              <a:t>Welcome</a:t>
            </a:r>
          </a:p>
          <a:p>
            <a:r>
              <a:rPr lang="en-AU" sz="2400" dirty="0">
                <a:ea typeface="ＭＳ Ｐゴシック"/>
              </a:rPr>
              <a:t>Team introduction</a:t>
            </a:r>
          </a:p>
          <a:p>
            <a:pPr marL="593725" lvl="2" indent="-342900">
              <a:buFont typeface="Arial" panose="020B0604020202020204" pitchFamily="34" charset="0"/>
              <a:buChar char="•"/>
            </a:pPr>
            <a:r>
              <a:rPr lang="en-US" altLang="en-US" sz="2400" dirty="0">
                <a:ea typeface="ＭＳ Ｐゴシック"/>
              </a:rPr>
              <a:t>Dan Stubbs  - Commissioner, Victorian Disability Worker Commission</a:t>
            </a:r>
            <a:endParaRPr lang="en-US" altLang="en-US" sz="2400" dirty="0">
              <a:ea typeface="ＭＳ Ｐゴシック"/>
              <a:cs typeface="Arial"/>
            </a:endParaRPr>
          </a:p>
          <a:p>
            <a:pPr marL="593725" lvl="2" indent="-342900">
              <a:buFont typeface="Arial" panose="020B0604020202020204" pitchFamily="34" charset="0"/>
              <a:buChar char="•"/>
            </a:pPr>
            <a:r>
              <a:rPr lang="en-US" altLang="en-US" sz="2400" dirty="0">
                <a:ea typeface="ＭＳ Ｐゴシック"/>
              </a:rPr>
              <a:t>Maggie Whitmore – Manager, Complaints, Investigations and Compliance </a:t>
            </a:r>
            <a:endParaRPr lang="en-US" altLang="en-US" sz="2400" dirty="0">
              <a:ea typeface="ＭＳ Ｐゴシック"/>
              <a:cs typeface="Arial"/>
            </a:endParaRPr>
          </a:p>
          <a:p>
            <a:pPr marL="593725" lvl="2" indent="-342900"/>
            <a:r>
              <a:rPr lang="en-AU" sz="2400" dirty="0">
                <a:ea typeface="ＭＳ Ｐゴシック"/>
              </a:rPr>
              <a:t>Suzie Fry – Principal Policy Advisor </a:t>
            </a:r>
            <a:endParaRPr lang="en-AU" sz="2400" dirty="0">
              <a:ea typeface="ＭＳ Ｐゴシック"/>
              <a:cs typeface="Arial"/>
            </a:endParaRPr>
          </a:p>
          <a:p>
            <a:pPr lvl="1"/>
            <a:endParaRPr lang="en-AU" dirty="0">
              <a:solidFill>
                <a:srgbClr val="000000"/>
              </a:solidFill>
              <a:cs typeface="Arial"/>
            </a:endParaRPr>
          </a:p>
          <a:p>
            <a:endParaRPr lang="en-AU" dirty="0"/>
          </a:p>
          <a:p>
            <a:endParaRPr lang="en-AU" dirty="0"/>
          </a:p>
        </p:txBody>
      </p:sp>
    </p:spTree>
    <p:extLst>
      <p:ext uri="{BB962C8B-B14F-4D97-AF65-F5344CB8AC3E}">
        <p14:creationId xmlns:p14="http://schemas.microsoft.com/office/powerpoint/2010/main" val="157319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D84DD-5B0E-4778-AB27-69536A902A36}"/>
              </a:ext>
            </a:extLst>
          </p:cNvPr>
          <p:cNvSpPr>
            <a:spLocks noGrp="1"/>
          </p:cNvSpPr>
          <p:nvPr>
            <p:ph type="title"/>
          </p:nvPr>
        </p:nvSpPr>
        <p:spPr/>
        <p:txBody>
          <a:bodyPr/>
          <a:lstStyle/>
          <a:p>
            <a:r>
              <a:rPr lang="en-AU"/>
              <a:t>Seminar information</a:t>
            </a:r>
            <a:br>
              <a:rPr lang="en-AU"/>
            </a:br>
            <a:endParaRPr lang="en-AU"/>
          </a:p>
        </p:txBody>
      </p:sp>
      <p:sp>
        <p:nvSpPr>
          <p:cNvPr id="3" name="Content Placeholder 2">
            <a:extLst>
              <a:ext uri="{FF2B5EF4-FFF2-40B4-BE49-F238E27FC236}">
                <a16:creationId xmlns:a16="http://schemas.microsoft.com/office/drawing/2014/main" id="{0A46A198-397F-442B-BDFB-6EF6D622E4E8}"/>
              </a:ext>
            </a:extLst>
          </p:cNvPr>
          <p:cNvSpPr>
            <a:spLocks noGrp="1"/>
          </p:cNvSpPr>
          <p:nvPr>
            <p:ph sz="quarter" idx="13"/>
          </p:nvPr>
        </p:nvSpPr>
        <p:spPr>
          <a:xfrm>
            <a:off x="1137423" y="1419277"/>
            <a:ext cx="10443607" cy="4334752"/>
          </a:xfrm>
        </p:spPr>
        <p:txBody>
          <a:bodyPr/>
          <a:lstStyle/>
          <a:p>
            <a:r>
              <a:rPr lang="en-AU" sz="2400">
                <a:ea typeface="ＭＳ Ｐゴシック"/>
              </a:rPr>
              <a:t>To be covered today</a:t>
            </a:r>
          </a:p>
          <a:p>
            <a:pPr marL="342900" indent="-342900">
              <a:buFont typeface="Arial" panose="05000000000000000000" pitchFamily="2" charset="2"/>
              <a:buChar char="•"/>
            </a:pPr>
            <a:r>
              <a:rPr lang="en-AU" sz="2400">
                <a:ea typeface="ＭＳ Ｐゴシック"/>
              </a:rPr>
              <a:t> </a:t>
            </a:r>
            <a:r>
              <a:rPr lang="en-AU" b="0">
                <a:solidFill>
                  <a:schemeClr val="tx1"/>
                </a:solidFill>
                <a:ea typeface="ＭＳ Ｐゴシック"/>
              </a:rPr>
              <a:t>Scheme background</a:t>
            </a:r>
            <a:endParaRPr lang="en-US">
              <a:solidFill>
                <a:schemeClr val="tx1"/>
              </a:solidFill>
            </a:endParaRPr>
          </a:p>
          <a:p>
            <a:pPr marL="845820" lvl="3" indent="-342900">
              <a:buChar char="•"/>
            </a:pPr>
            <a:r>
              <a:rPr lang="en-AU" b="0">
                <a:ea typeface="ＭＳ Ｐゴシック"/>
              </a:rPr>
              <a:t>Role of new regulator, Victorian Disability Worker Commission</a:t>
            </a:r>
            <a:endParaRPr lang="en-AU" b="0">
              <a:ea typeface="ＭＳ Ｐゴシック"/>
              <a:cs typeface="Arial"/>
            </a:endParaRPr>
          </a:p>
          <a:p>
            <a:pPr marL="342900" indent="-342900">
              <a:buFont typeface="Arial" panose="05000000000000000000" pitchFamily="2" charset="2"/>
              <a:buChar char="•"/>
            </a:pPr>
            <a:r>
              <a:rPr lang="en-AU" b="0">
                <a:solidFill>
                  <a:schemeClr val="tx1"/>
                </a:solidFill>
                <a:ea typeface="ＭＳ Ｐゴシック"/>
              </a:rPr>
              <a:t> Key changes and who is affected by the regulations</a:t>
            </a:r>
          </a:p>
          <a:p>
            <a:pPr marL="845820" lvl="3" indent="-342900">
              <a:buFont typeface="Arial" panose="05000000000000000000" pitchFamily="2" charset="2"/>
              <a:buChar char="•"/>
            </a:pPr>
            <a:r>
              <a:rPr lang="en-AU" b="0">
                <a:ea typeface="ＭＳ Ｐゴシック"/>
              </a:rPr>
              <a:t>Code of Conduct</a:t>
            </a:r>
            <a:r>
              <a:rPr lang="en-AU">
                <a:ea typeface="ＭＳ Ｐゴシック"/>
              </a:rPr>
              <a:t> and Complaints </a:t>
            </a:r>
            <a:endParaRPr lang="en-AU" b="0">
              <a:ea typeface="ＭＳ Ｐゴシック"/>
              <a:cs typeface="Arial"/>
            </a:endParaRPr>
          </a:p>
          <a:p>
            <a:pPr marL="845820" lvl="3" indent="-342900">
              <a:buFont typeface="Arial" panose="05000000000000000000" pitchFamily="2" charset="2"/>
              <a:buChar char="•"/>
            </a:pPr>
            <a:r>
              <a:rPr lang="en-AU" b="0">
                <a:ea typeface="ＭＳ Ｐゴシック"/>
              </a:rPr>
              <a:t>Mandatory Notifications</a:t>
            </a:r>
            <a:endParaRPr lang="en-AU" b="0">
              <a:ea typeface="ＭＳ Ｐゴシック"/>
              <a:cs typeface="Arial"/>
            </a:endParaRPr>
          </a:p>
          <a:p>
            <a:pPr marL="845820" lvl="3" indent="-342900">
              <a:buFont typeface="Arial" panose="05000000000000000000" pitchFamily="2" charset="2"/>
              <a:buChar char="•"/>
            </a:pPr>
            <a:r>
              <a:rPr lang="en-AU" b="0">
                <a:ea typeface="ＭＳ Ｐゴシック"/>
              </a:rPr>
              <a:t>Prohibition orders</a:t>
            </a:r>
            <a:endParaRPr lang="en-AU" b="0">
              <a:ea typeface="ＭＳ Ｐゴシック"/>
              <a:cs typeface="Arial"/>
            </a:endParaRPr>
          </a:p>
          <a:p>
            <a:pPr marL="845820" lvl="3" indent="-342900">
              <a:buFont typeface="Arial" panose="05000000000000000000" pitchFamily="2" charset="2"/>
              <a:buChar char="•"/>
            </a:pPr>
            <a:r>
              <a:rPr lang="en-AU">
                <a:ea typeface="ＭＳ Ｐゴシック"/>
                <a:cs typeface="Arial"/>
              </a:rPr>
              <a:t>Co-regulatory environment</a:t>
            </a:r>
            <a:endParaRPr lang="en-AU">
              <a:solidFill>
                <a:srgbClr val="000000"/>
              </a:solidFill>
              <a:ea typeface="ＭＳ Ｐゴシック"/>
              <a:cs typeface="Arial"/>
            </a:endParaRPr>
          </a:p>
          <a:p>
            <a:r>
              <a:rPr lang="en-AU" sz="2400">
                <a:ea typeface="ＭＳ Ｐゴシック"/>
              </a:rPr>
              <a:t> Keeping in touch</a:t>
            </a:r>
            <a:endParaRPr lang="en-AU" sz="2400"/>
          </a:p>
          <a:p>
            <a:endParaRPr lang="en-AU"/>
          </a:p>
        </p:txBody>
      </p:sp>
    </p:spTree>
    <p:extLst>
      <p:ext uri="{BB962C8B-B14F-4D97-AF65-F5344CB8AC3E}">
        <p14:creationId xmlns:p14="http://schemas.microsoft.com/office/powerpoint/2010/main" val="3803880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Victoria has a new regulator for a stronger, safer disability sector. </a:t>
            </a:r>
            <a:endParaRPr lang="en-AU">
              <a:solidFill>
                <a:srgbClr val="04003F"/>
              </a:solidFill>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704762" y="1418716"/>
            <a:ext cx="10758692" cy="5104415"/>
          </a:xfrm>
        </p:spPr>
        <p:txBody>
          <a:bodyPr/>
          <a:lstStyle/>
          <a:p>
            <a:pPr>
              <a:lnSpc>
                <a:spcPct val="100000"/>
              </a:lnSpc>
            </a:pPr>
            <a:r>
              <a:rPr lang="en-GB" sz="2500" dirty="0">
                <a:ea typeface="ＭＳ Ｐゴシック"/>
                <a:cs typeface="Arial"/>
              </a:rPr>
              <a:t>The Victorian Disability Worker Commission </a:t>
            </a:r>
            <a:r>
              <a:rPr lang="en-GB" sz="2500" dirty="0">
                <a:ea typeface="+mn-lt"/>
                <a:cs typeface="+mn-lt"/>
              </a:rPr>
              <a:t>was established on 1 July 2020.  </a:t>
            </a:r>
            <a:endParaRPr lang="en-US" sz="2500" b="0" dirty="0">
              <a:ea typeface="ＭＳ Ｐゴシック"/>
              <a:cs typeface="Arial"/>
            </a:endParaRPr>
          </a:p>
          <a:p>
            <a:pPr>
              <a:lnSpc>
                <a:spcPct val="100000"/>
              </a:lnSpc>
            </a:pPr>
            <a:r>
              <a:rPr lang="en-GB" b="0" dirty="0">
                <a:solidFill>
                  <a:schemeClr val="tx1"/>
                </a:solidFill>
                <a:ea typeface="ＭＳ Ｐゴシック"/>
                <a:cs typeface="Arial"/>
              </a:rPr>
              <a:t>Disability Service Safeguard Act (VIC) 2018</a:t>
            </a:r>
          </a:p>
          <a:p>
            <a:pPr>
              <a:lnSpc>
                <a:spcPct val="100000"/>
              </a:lnSpc>
            </a:pPr>
            <a:r>
              <a:rPr lang="en-GB" b="0" dirty="0">
                <a:solidFill>
                  <a:schemeClr val="tx1"/>
                </a:solidFill>
                <a:ea typeface="ＭＳ Ｐゴシック"/>
                <a:cs typeface="Arial"/>
              </a:rPr>
              <a:t>New</a:t>
            </a:r>
            <a:r>
              <a:rPr lang="en-GB" b="0" dirty="0">
                <a:solidFill>
                  <a:schemeClr val="tx1"/>
                </a:solidFill>
                <a:ea typeface="ＭＳ Ｐゴシック"/>
              </a:rPr>
              <a:t> rules for all disability workers in Victoria - regardless of funding source</a:t>
            </a:r>
            <a:endParaRPr lang="en-US" b="0" dirty="0">
              <a:solidFill>
                <a:schemeClr val="tx1"/>
              </a:solidFill>
              <a:ea typeface="ＭＳ Ｐゴシック"/>
              <a:cs typeface="Arial"/>
            </a:endParaRPr>
          </a:p>
          <a:p>
            <a:pPr marL="708025" lvl="2" indent="-457200">
              <a:lnSpc>
                <a:spcPct val="100000"/>
              </a:lnSpc>
            </a:pPr>
            <a:r>
              <a:rPr lang="en-GB" b="1" dirty="0">
                <a:ea typeface="ＭＳ Ｐゴシック"/>
              </a:rPr>
              <a:t>new</a:t>
            </a:r>
            <a:r>
              <a:rPr lang="en-GB" dirty="0">
                <a:ea typeface="ＭＳ Ｐゴシック"/>
              </a:rPr>
              <a:t> </a:t>
            </a:r>
            <a:r>
              <a:rPr lang="en-GB" b="0" dirty="0">
                <a:ea typeface="ＭＳ Ｐゴシック"/>
              </a:rPr>
              <a:t>Code of Conduct</a:t>
            </a:r>
            <a:r>
              <a:rPr lang="en-GB" dirty="0">
                <a:ea typeface="ＭＳ Ｐゴシック"/>
              </a:rPr>
              <a:t> for disability workers </a:t>
            </a:r>
            <a:endParaRPr lang="en-GB" b="0" dirty="0">
              <a:ea typeface="ＭＳ Ｐゴシック"/>
              <a:cs typeface="Arial"/>
            </a:endParaRPr>
          </a:p>
          <a:p>
            <a:pPr marL="708025" lvl="2" indent="-457200">
              <a:lnSpc>
                <a:spcPct val="100000"/>
              </a:lnSpc>
              <a:buFont typeface="Arial" panose="020B0604020202020204" pitchFamily="34" charset="0"/>
              <a:buChar char="•"/>
            </a:pPr>
            <a:r>
              <a:rPr lang="en-GB" b="1" dirty="0">
                <a:ea typeface="ＭＳ Ｐゴシック"/>
              </a:rPr>
              <a:t>new</a:t>
            </a:r>
            <a:r>
              <a:rPr lang="en-GB" b="0" dirty="0">
                <a:ea typeface="ＭＳ Ｐゴシック"/>
              </a:rPr>
              <a:t> mandatory notifications and notifiable conduct compliance obligations for workers and service providers</a:t>
            </a:r>
            <a:endParaRPr lang="en-GB" b="0" dirty="0">
              <a:ea typeface="ＭＳ Ｐゴシック"/>
              <a:cs typeface="Arial"/>
            </a:endParaRPr>
          </a:p>
          <a:p>
            <a:pPr marL="708025" lvl="2" indent="-457200">
              <a:lnSpc>
                <a:spcPct val="100000"/>
              </a:lnSpc>
            </a:pPr>
            <a:r>
              <a:rPr lang="en-GB" b="1" dirty="0">
                <a:ea typeface="+mn-lt"/>
                <a:cs typeface="+mn-lt"/>
              </a:rPr>
              <a:t>new</a:t>
            </a:r>
            <a:r>
              <a:rPr lang="en-GB" b="0" dirty="0">
                <a:ea typeface="+mn-lt"/>
                <a:cs typeface="+mn-lt"/>
              </a:rPr>
              <a:t> complaints </a:t>
            </a:r>
            <a:r>
              <a:rPr lang="en-GB" dirty="0">
                <a:ea typeface="+mn-lt"/>
                <a:cs typeface="+mn-lt"/>
              </a:rPr>
              <a:t>process about</a:t>
            </a:r>
            <a:r>
              <a:rPr lang="en-GB" b="0" dirty="0">
                <a:ea typeface="+mn-lt"/>
                <a:cs typeface="+mn-lt"/>
              </a:rPr>
              <a:t> disability </a:t>
            </a:r>
            <a:r>
              <a:rPr lang="en-GB" dirty="0">
                <a:ea typeface="+mn-lt"/>
                <a:cs typeface="+mn-lt"/>
              </a:rPr>
              <a:t>workers</a:t>
            </a:r>
            <a:r>
              <a:rPr lang="en-GB" b="0" dirty="0">
                <a:ea typeface="+mn-lt"/>
                <a:cs typeface="+mn-lt"/>
              </a:rPr>
              <a:t> to protect the safety of people living with </a:t>
            </a:r>
            <a:r>
              <a:rPr lang="en-GB" dirty="0">
                <a:ea typeface="+mn-lt"/>
                <a:cs typeface="+mn-lt"/>
              </a:rPr>
              <a:t>disability</a:t>
            </a:r>
            <a:endParaRPr lang="en-GB" dirty="0">
              <a:cs typeface="+mn-lt"/>
            </a:endParaRPr>
          </a:p>
          <a:p>
            <a:pPr marL="708025" lvl="2" indent="-457200">
              <a:lnSpc>
                <a:spcPct val="100000"/>
              </a:lnSpc>
            </a:pPr>
            <a:r>
              <a:rPr lang="en-GB" b="1" dirty="0">
                <a:ea typeface="+mn-lt"/>
                <a:cs typeface="+mn-lt"/>
              </a:rPr>
              <a:t>new</a:t>
            </a:r>
            <a:r>
              <a:rPr lang="en-GB" dirty="0">
                <a:ea typeface="+mn-lt"/>
                <a:cs typeface="+mn-lt"/>
              </a:rPr>
              <a:t> voluntary registration for disability workers (deferred until 1 July 2021)</a:t>
            </a:r>
            <a:endParaRPr lang="en-GB" dirty="0">
              <a:cs typeface="Arial"/>
            </a:endParaRPr>
          </a:p>
          <a:p>
            <a:pPr marL="708025" lvl="2" indent="-457200">
              <a:lnSpc>
                <a:spcPct val="100000"/>
              </a:lnSpc>
            </a:pPr>
            <a:r>
              <a:rPr lang="en-GB" b="1" dirty="0">
                <a:ea typeface="ＭＳ Ｐゴシック"/>
                <a:cs typeface="Arial"/>
              </a:rPr>
              <a:t>new</a:t>
            </a:r>
            <a:r>
              <a:rPr lang="en-GB" dirty="0">
                <a:ea typeface="ＭＳ Ｐゴシック"/>
                <a:cs typeface="Arial"/>
              </a:rPr>
              <a:t> public registers and information</a:t>
            </a:r>
            <a:endParaRPr lang="en-GB" dirty="0">
              <a:cs typeface="Arial"/>
            </a:endParaRPr>
          </a:p>
          <a:p>
            <a:pPr lvl="2" indent="0">
              <a:lnSpc>
                <a:spcPct val="100000"/>
              </a:lnSpc>
              <a:buNone/>
            </a:pPr>
            <a:endParaRPr lang="en-GB" dirty="0">
              <a:solidFill>
                <a:srgbClr val="000000"/>
              </a:solidFill>
              <a:ea typeface="ＭＳ Ｐゴシック"/>
              <a:cs typeface="Arial"/>
            </a:endParaRPr>
          </a:p>
          <a:p>
            <a:pPr>
              <a:lnSpc>
                <a:spcPct val="100000"/>
              </a:lnSpc>
            </a:pPr>
            <a:endParaRPr lang="en-AU" sz="2500" dirty="0">
              <a:ea typeface="ＭＳ Ｐゴシック"/>
              <a:cs typeface="Arial"/>
            </a:endParaRPr>
          </a:p>
        </p:txBody>
      </p:sp>
    </p:spTree>
    <p:extLst>
      <p:ext uri="{BB962C8B-B14F-4D97-AF65-F5344CB8AC3E}">
        <p14:creationId xmlns:p14="http://schemas.microsoft.com/office/powerpoint/2010/main" val="2216348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Our work falls under the Disability Service Safeguards Act 2018 (Vic). </a:t>
            </a:r>
            <a:endParaRPr lang="en-AU">
              <a:solidFill>
                <a:srgbClr val="04003F"/>
              </a:solidFill>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802646" y="1860081"/>
            <a:ext cx="9224962" cy="4860000"/>
          </a:xfrm>
        </p:spPr>
        <p:txBody>
          <a:bodyPr/>
          <a:lstStyle/>
          <a:p>
            <a:pPr marL="457200" indent="-457200">
              <a:buFont typeface="Arial" panose="020B0604020202020204" pitchFamily="34" charset="0"/>
              <a:buChar char="•"/>
            </a:pPr>
            <a:r>
              <a:rPr lang="en-GB" sz="2500" b="0">
                <a:solidFill>
                  <a:schemeClr val="tx1"/>
                </a:solidFill>
                <a:ea typeface="ＭＳ Ｐゴシック"/>
              </a:rPr>
              <a:t>Regulation changes are legislated under the </a:t>
            </a:r>
            <a:r>
              <a:rPr lang="en-GB" sz="2500" b="0" i="1">
                <a:solidFill>
                  <a:schemeClr val="tx1"/>
                </a:solidFill>
                <a:ea typeface="ＭＳ Ｐゴシック"/>
              </a:rPr>
              <a:t>Disability Service Safeguards Act 2018</a:t>
            </a:r>
            <a:r>
              <a:rPr lang="en-GB" sz="2500" b="0">
                <a:solidFill>
                  <a:schemeClr val="tx1"/>
                </a:solidFill>
                <a:ea typeface="ＭＳ Ｐゴシック"/>
              </a:rPr>
              <a:t> </a:t>
            </a:r>
            <a:r>
              <a:rPr lang="en-GB" sz="2500" b="0" i="1">
                <a:solidFill>
                  <a:schemeClr val="tx1"/>
                </a:solidFill>
                <a:ea typeface="ＭＳ Ｐゴシック"/>
              </a:rPr>
              <a:t>(Vic). </a:t>
            </a:r>
            <a:endParaRPr lang="en-GB" sz="2500" b="0" i="1">
              <a:solidFill>
                <a:schemeClr val="tx1"/>
              </a:solidFill>
            </a:endParaRPr>
          </a:p>
          <a:p>
            <a:pPr marL="457200" indent="-457200">
              <a:buFont typeface="Arial" panose="020B0604020202020204" pitchFamily="34" charset="0"/>
              <a:buChar char="•"/>
            </a:pPr>
            <a:r>
              <a:rPr lang="en-GB" sz="2500" b="0">
                <a:solidFill>
                  <a:schemeClr val="tx1"/>
                </a:solidFill>
                <a:ea typeface="+mn-lt"/>
                <a:cs typeface="+mn-lt"/>
              </a:rPr>
              <a:t>The Act is designed to protect people engaging with disability services from harm and support safe services. </a:t>
            </a:r>
          </a:p>
          <a:p>
            <a:pPr marL="457200" indent="-457200">
              <a:buFont typeface="Arial" panose="020B0604020202020204" pitchFamily="34" charset="0"/>
              <a:buChar char="•"/>
            </a:pPr>
            <a:r>
              <a:rPr lang="en-GB" sz="2500" b="0">
                <a:solidFill>
                  <a:schemeClr val="tx1"/>
                </a:solidFill>
                <a:ea typeface="+mn-lt"/>
                <a:cs typeface="+mn-lt"/>
              </a:rPr>
              <a:t>It also aims for quality improvements across the disability sector. </a:t>
            </a:r>
          </a:p>
          <a:p>
            <a:pPr marL="457200" lvl="0" indent="-457200">
              <a:buFont typeface="Arial" panose="020B0604020202020204" pitchFamily="34" charset="0"/>
              <a:buChar char="•"/>
            </a:pPr>
            <a:endParaRPr lang="en-GB" sz="2800"/>
          </a:p>
        </p:txBody>
      </p:sp>
    </p:spTree>
    <p:extLst>
      <p:ext uri="{BB962C8B-B14F-4D97-AF65-F5344CB8AC3E}">
        <p14:creationId xmlns:p14="http://schemas.microsoft.com/office/powerpoint/2010/main" val="36991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a:xfrm>
            <a:off x="2439919" y="363181"/>
            <a:ext cx="9529200" cy="720000"/>
          </a:xfrm>
        </p:spPr>
        <p:txBody>
          <a:bodyPr/>
          <a:lstStyle/>
          <a:p>
            <a:r>
              <a:rPr lang="en-AU">
                <a:solidFill>
                  <a:srgbClr val="04003F"/>
                </a:solidFill>
                <a:ea typeface="ＭＳ Ｐゴシック"/>
              </a:rPr>
              <a:t>There are four main changes to disability services in Victoria.</a:t>
            </a:r>
            <a:br>
              <a:rPr lang="en-AU">
                <a:solidFill>
                  <a:srgbClr val="04003F"/>
                </a:solidFill>
                <a:ea typeface="ＭＳ Ｐゴシック"/>
              </a:rPr>
            </a:br>
            <a:br>
              <a:rPr lang="en-AU" sz="1600"/>
            </a:br>
            <a:endParaRPr lang="en-AU" sz="1600">
              <a:solidFill>
                <a:srgbClr val="04003F"/>
              </a:solidFill>
              <a:ea typeface="ＭＳ Ｐゴシック"/>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703956" y="1352207"/>
            <a:ext cx="10902346" cy="5423671"/>
          </a:xfrm>
        </p:spPr>
        <p:txBody>
          <a:bodyPr/>
          <a:lstStyle/>
          <a:p>
            <a:r>
              <a:rPr lang="en-GB" sz="2500">
                <a:solidFill>
                  <a:schemeClr val="tx1"/>
                </a:solidFill>
                <a:latin typeface="Arial"/>
                <a:ea typeface="ＭＳ Ｐゴシック"/>
                <a:cs typeface="Arial"/>
              </a:rPr>
              <a:t>Mandatory obligations</a:t>
            </a:r>
            <a:br>
              <a:rPr lang="en-GB" sz="2500">
                <a:solidFill>
                  <a:schemeClr val="tx1"/>
                </a:solidFill>
                <a:latin typeface="Arial"/>
                <a:cs typeface="Arial"/>
              </a:rPr>
            </a:br>
            <a:r>
              <a:rPr lang="en-GB">
                <a:solidFill>
                  <a:schemeClr val="tx1"/>
                </a:solidFill>
                <a:latin typeface="Arial"/>
                <a:ea typeface="ＭＳ Ｐゴシック"/>
                <a:cs typeface="Arial"/>
              </a:rPr>
              <a:t>The Disability Service Safeguards Code of Conduct </a:t>
            </a:r>
            <a:br>
              <a:rPr lang="en-GB">
                <a:solidFill>
                  <a:schemeClr val="tx1"/>
                </a:solidFill>
                <a:latin typeface="Arial"/>
                <a:cs typeface="Arial"/>
              </a:rPr>
            </a:br>
            <a:r>
              <a:rPr lang="en-GB" b="0">
                <a:solidFill>
                  <a:schemeClr val="tx1"/>
                </a:solidFill>
                <a:ea typeface="+mn-lt"/>
                <a:cs typeface="+mn-lt"/>
              </a:rPr>
              <a:t>A new Code of Conduct that all disability workers in Victoria must follow, regardless of how their services are funded. </a:t>
            </a:r>
            <a:endParaRPr lang="en-GB" b="0">
              <a:solidFill>
                <a:schemeClr val="tx1"/>
              </a:solidFill>
              <a:latin typeface="Arial"/>
              <a:cs typeface="Arial"/>
            </a:endParaRPr>
          </a:p>
          <a:p>
            <a:r>
              <a:rPr lang="en-GB">
                <a:solidFill>
                  <a:schemeClr val="tx1"/>
                </a:solidFill>
                <a:latin typeface="Arial"/>
                <a:ea typeface="ＭＳ Ｐゴシック"/>
                <a:cs typeface="Arial"/>
              </a:rPr>
              <a:t>Mandatory notifications obligations</a:t>
            </a:r>
            <a:br>
              <a:rPr lang="en-GB">
                <a:solidFill>
                  <a:schemeClr val="tx1"/>
                </a:solidFill>
                <a:latin typeface="Arial"/>
                <a:cs typeface="Arial"/>
              </a:rPr>
            </a:br>
            <a:r>
              <a:rPr lang="en-GB" b="0">
                <a:solidFill>
                  <a:schemeClr val="tx1"/>
                </a:solidFill>
                <a:ea typeface="+mn-lt"/>
                <a:cs typeface="+mn-lt"/>
              </a:rPr>
              <a:t>Under the law, all disability workers, and disability worker employers, must report any worker they believe has engaged in notifiable conduct to the Victorian Disability Worker Commission.</a:t>
            </a:r>
          </a:p>
          <a:p>
            <a:r>
              <a:rPr lang="en-GB" sz="2500">
                <a:solidFill>
                  <a:schemeClr val="tx1"/>
                </a:solidFill>
                <a:latin typeface="Arial"/>
                <a:ea typeface="ＭＳ Ｐゴシック"/>
                <a:cs typeface="Arial"/>
              </a:rPr>
              <a:t>New regulatory services</a:t>
            </a:r>
            <a:br>
              <a:rPr lang="en-GB" sz="2500">
                <a:solidFill>
                  <a:schemeClr val="tx1"/>
                </a:solidFill>
                <a:latin typeface="Arial"/>
                <a:cs typeface="Arial"/>
              </a:rPr>
            </a:br>
            <a:r>
              <a:rPr lang="en-GB">
                <a:solidFill>
                  <a:schemeClr val="tx1"/>
                </a:solidFill>
                <a:latin typeface="Arial"/>
                <a:ea typeface="ＭＳ Ｐゴシック"/>
                <a:cs typeface="Arial"/>
              </a:rPr>
              <a:t>An independent complaints service</a:t>
            </a:r>
            <a:br>
              <a:rPr lang="en-GB">
                <a:solidFill>
                  <a:schemeClr val="tx1"/>
                </a:solidFill>
                <a:latin typeface="Arial"/>
                <a:cs typeface="Arial"/>
              </a:rPr>
            </a:br>
            <a:r>
              <a:rPr lang="en-GB" b="0">
                <a:solidFill>
                  <a:schemeClr val="tx1"/>
                </a:solidFill>
                <a:latin typeface="Arial"/>
                <a:ea typeface="ＭＳ Ｐゴシック"/>
                <a:cs typeface="Arial"/>
              </a:rPr>
              <a:t>A new independent and impartial service, with the power to investigate the conduct of disability workers. Anyone is able to make a complaint.</a:t>
            </a:r>
          </a:p>
          <a:p>
            <a:r>
              <a:rPr lang="en-GB">
                <a:solidFill>
                  <a:schemeClr val="tx1"/>
                </a:solidFill>
                <a:latin typeface="Arial"/>
                <a:ea typeface="ＭＳ Ｐゴシック"/>
                <a:cs typeface="Arial"/>
              </a:rPr>
              <a:t>A public register of banned disability workers </a:t>
            </a:r>
            <a:br>
              <a:rPr lang="en-GB">
                <a:solidFill>
                  <a:schemeClr val="tx1"/>
                </a:solidFill>
                <a:latin typeface="Arial"/>
                <a:cs typeface="Arial"/>
              </a:rPr>
            </a:br>
            <a:r>
              <a:rPr lang="en-GB" b="0">
                <a:solidFill>
                  <a:schemeClr val="tx1"/>
                </a:solidFill>
                <a:latin typeface="Arial"/>
                <a:ea typeface="ＭＳ Ｐゴシック"/>
                <a:cs typeface="Arial"/>
              </a:rPr>
              <a:t>That lists the names of individuals banned from working in the disability sector due to misconduct.</a:t>
            </a:r>
            <a:br>
              <a:rPr lang="en-GB" b="0">
                <a:solidFill>
                  <a:schemeClr val="tx1"/>
                </a:solidFill>
                <a:cs typeface="+mn-cs"/>
              </a:rPr>
            </a:br>
            <a:endParaRPr lang="en-AU" b="0">
              <a:solidFill>
                <a:schemeClr val="tx1"/>
              </a:solidFill>
              <a:cs typeface="+mn-cs"/>
            </a:endParaRPr>
          </a:p>
        </p:txBody>
      </p:sp>
    </p:spTree>
    <p:extLst>
      <p:ext uri="{BB962C8B-B14F-4D97-AF65-F5344CB8AC3E}">
        <p14:creationId xmlns:p14="http://schemas.microsoft.com/office/powerpoint/2010/main" val="211682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70CA-95D7-4920-9B1C-1DBDD46C6ED9}"/>
              </a:ext>
            </a:extLst>
          </p:cNvPr>
          <p:cNvSpPr>
            <a:spLocks noGrp="1"/>
          </p:cNvSpPr>
          <p:nvPr>
            <p:ph type="title"/>
          </p:nvPr>
        </p:nvSpPr>
        <p:spPr/>
        <p:txBody>
          <a:bodyPr/>
          <a:lstStyle/>
          <a:p>
            <a:r>
              <a:rPr lang="en-GB">
                <a:solidFill>
                  <a:srgbClr val="04003F"/>
                </a:solidFill>
                <a:ea typeface="ＭＳ Ｐゴシック"/>
              </a:rPr>
              <a:t>All parts of the disability services sector are covered by the changes.</a:t>
            </a:r>
            <a:endParaRPr lang="en-AU">
              <a:solidFill>
                <a:srgbClr val="04003F"/>
              </a:solidFill>
              <a:ea typeface="ＭＳ Ｐゴシック"/>
            </a:endParaRPr>
          </a:p>
        </p:txBody>
      </p:sp>
      <p:sp>
        <p:nvSpPr>
          <p:cNvPr id="3" name="Content Placeholder 2">
            <a:extLst>
              <a:ext uri="{FF2B5EF4-FFF2-40B4-BE49-F238E27FC236}">
                <a16:creationId xmlns:a16="http://schemas.microsoft.com/office/drawing/2014/main" id="{21572AB2-9EB5-41B9-BC12-8971488A9227}"/>
              </a:ext>
            </a:extLst>
          </p:cNvPr>
          <p:cNvSpPr>
            <a:spLocks noGrp="1"/>
          </p:cNvSpPr>
          <p:nvPr>
            <p:ph sz="quarter" idx="13"/>
          </p:nvPr>
        </p:nvSpPr>
        <p:spPr>
          <a:xfrm>
            <a:off x="719138" y="1619999"/>
            <a:ext cx="10666564" cy="4860000"/>
          </a:xfrm>
        </p:spPr>
        <p:txBody>
          <a:bodyPr/>
          <a:lstStyle/>
          <a:p>
            <a:pPr>
              <a:lnSpc>
                <a:spcPct val="100000"/>
              </a:lnSpc>
            </a:pPr>
            <a:r>
              <a:rPr lang="en-GB" sz="2500" dirty="0">
                <a:solidFill>
                  <a:schemeClr val="tx1"/>
                </a:solidFill>
                <a:ea typeface="ＭＳ Ｐゴシック"/>
              </a:rPr>
              <a:t>These changes affect:</a:t>
            </a:r>
            <a:br>
              <a:rPr lang="en-GB" sz="2500" dirty="0"/>
            </a:br>
            <a:endParaRPr lang="en-GB" sz="2500" dirty="0">
              <a:solidFill>
                <a:schemeClr val="tx1"/>
              </a:solidFill>
            </a:endParaRPr>
          </a:p>
          <a:p>
            <a:pPr marL="457200" indent="-457200">
              <a:lnSpc>
                <a:spcPct val="100000"/>
              </a:lnSpc>
              <a:buFont typeface="Arial" panose="020B0604020202020204" pitchFamily="34" charset="0"/>
              <a:buChar char="•"/>
            </a:pPr>
            <a:r>
              <a:rPr lang="en-GB" sz="2500" b="0" dirty="0">
                <a:solidFill>
                  <a:schemeClr val="tx1"/>
                </a:solidFill>
                <a:ea typeface="ＭＳ Ｐゴシック"/>
              </a:rPr>
              <a:t>all individual disability workers </a:t>
            </a:r>
            <a:endParaRPr lang="en-GB" sz="2500" b="0" dirty="0">
              <a:solidFill>
                <a:schemeClr val="tx1"/>
              </a:solidFill>
            </a:endParaRPr>
          </a:p>
          <a:p>
            <a:pPr marL="457200" indent="-457200">
              <a:lnSpc>
                <a:spcPct val="100000"/>
              </a:lnSpc>
              <a:buFont typeface="Arial" panose="020B0604020202020204" pitchFamily="34" charset="0"/>
              <a:buChar char="•"/>
            </a:pPr>
            <a:r>
              <a:rPr lang="en-GB" sz="2500" b="0" dirty="0">
                <a:solidFill>
                  <a:schemeClr val="tx1"/>
                </a:solidFill>
                <a:ea typeface="ＭＳ Ｐゴシック"/>
              </a:rPr>
              <a:t>all disability service providers (organisations)</a:t>
            </a:r>
          </a:p>
          <a:p>
            <a:pPr marL="457200" indent="-457200">
              <a:lnSpc>
                <a:spcPct val="100000"/>
              </a:lnSpc>
              <a:buFont typeface="Arial" panose="020B0604020202020204" pitchFamily="34" charset="0"/>
              <a:buChar char="•"/>
            </a:pPr>
            <a:r>
              <a:rPr lang="en-GB" sz="2500" b="0" dirty="0">
                <a:solidFill>
                  <a:schemeClr val="tx1"/>
                </a:solidFill>
                <a:ea typeface="ＭＳ Ｐゴシック"/>
              </a:rPr>
              <a:t>people engaging with disability services, and their families, friends and carers. </a:t>
            </a:r>
          </a:p>
          <a:p>
            <a:pPr marL="457200" indent="-457200">
              <a:lnSpc>
                <a:spcPct val="100000"/>
              </a:lnSpc>
              <a:buFont typeface="Arial" panose="020B0604020202020204" pitchFamily="34" charset="0"/>
              <a:buChar char="•"/>
            </a:pPr>
            <a:endParaRPr lang="en-GB" sz="2500" b="0" dirty="0">
              <a:solidFill>
                <a:schemeClr val="tx1"/>
              </a:solidFill>
            </a:endParaRPr>
          </a:p>
          <a:p>
            <a:pPr>
              <a:lnSpc>
                <a:spcPct val="100000"/>
              </a:lnSpc>
            </a:pPr>
            <a:r>
              <a:rPr lang="en-GB" sz="2500" dirty="0">
                <a:solidFill>
                  <a:schemeClr val="tx1"/>
                </a:solidFill>
                <a:ea typeface="ＭＳ Ｐゴシック"/>
              </a:rPr>
              <a:t>Keep up to date</a:t>
            </a:r>
            <a:r>
              <a:rPr lang="en-GB" sz="2500" b="0" dirty="0">
                <a:solidFill>
                  <a:schemeClr val="tx1"/>
                </a:solidFill>
                <a:ea typeface="ＭＳ Ｐゴシック"/>
              </a:rPr>
              <a:t> – subscribe to the Commission's </a:t>
            </a:r>
            <a:r>
              <a:rPr lang="en-GB" sz="2500" b="0" dirty="0" err="1">
                <a:solidFill>
                  <a:schemeClr val="tx1"/>
                </a:solidFill>
                <a:ea typeface="ＭＳ Ｐゴシック"/>
              </a:rPr>
              <a:t>eNews</a:t>
            </a:r>
            <a:r>
              <a:rPr lang="en-GB" sz="2500" b="0" dirty="0">
                <a:solidFill>
                  <a:schemeClr val="tx1"/>
                </a:solidFill>
                <a:ea typeface="ＭＳ Ｐゴシック"/>
              </a:rPr>
              <a:t> </a:t>
            </a:r>
            <a:r>
              <a:rPr lang="en-AU" sz="2500" b="0" u="sng" dirty="0">
                <a:solidFill>
                  <a:srgbClr val="0000FF"/>
                </a:solidFill>
                <a:ea typeface="+mn-lt"/>
                <a:cs typeface="+mn-lt"/>
                <a:hlinkClick r:id="rId3"/>
              </a:rPr>
              <a:t>www.vdwc.vic.gov.au/about/contact-us</a:t>
            </a:r>
            <a:r>
              <a:rPr lang="en-AU" sz="2500" b="0" dirty="0">
                <a:solidFill>
                  <a:schemeClr val="tx1"/>
                </a:solidFill>
                <a:ea typeface="+mn-lt"/>
                <a:cs typeface="+mn-lt"/>
              </a:rPr>
              <a:t> or </a:t>
            </a:r>
            <a:r>
              <a:rPr lang="en-AU" sz="2500" b="0" dirty="0">
                <a:solidFill>
                  <a:schemeClr val="tx1"/>
                </a:solidFill>
                <a:ea typeface="+mn-lt"/>
                <a:cs typeface="+mn-lt"/>
                <a:hlinkClick r:id="rId4">
                  <a:extLst>
                    <a:ext uri="{A12FA001-AC4F-418D-AE19-62706E023703}">
                      <ahyp:hlinkClr xmlns:ahyp="http://schemas.microsoft.com/office/drawing/2018/hyperlinkcolor" val="tx"/>
                    </a:ext>
                  </a:extLst>
                </a:hlinkClick>
              </a:rPr>
              <a:t>info@vdwc.vic.gov.au</a:t>
            </a:r>
            <a:r>
              <a:rPr lang="en-AU" sz="2500" b="0" dirty="0">
                <a:solidFill>
                  <a:schemeClr val="tx1"/>
                </a:solidFill>
                <a:ea typeface="+mn-lt"/>
                <a:cs typeface="+mn-lt"/>
              </a:rPr>
              <a:t> </a:t>
            </a:r>
            <a:endParaRPr lang="en-GB" sz="2500" b="0" dirty="0">
              <a:solidFill>
                <a:schemeClr val="tx1"/>
              </a:solidFill>
              <a:ea typeface="ＭＳ Ｐゴシック"/>
            </a:endParaRPr>
          </a:p>
          <a:p>
            <a:pPr marL="457200" indent="-457200">
              <a:lnSpc>
                <a:spcPct val="100000"/>
              </a:lnSpc>
              <a:buFont typeface="Arial" panose="020B0604020202020204" pitchFamily="34" charset="0"/>
              <a:buChar char="•"/>
            </a:pPr>
            <a:endParaRPr lang="en-GB" sz="2500" b="0" dirty="0">
              <a:solidFill>
                <a:schemeClr val="tx1"/>
              </a:solidFill>
            </a:endParaRPr>
          </a:p>
          <a:p>
            <a:pPr>
              <a:lnSpc>
                <a:spcPct val="100000"/>
              </a:lnSpc>
            </a:pPr>
            <a:endParaRPr lang="en-GB" sz="2500" b="0" dirty="0">
              <a:solidFill>
                <a:schemeClr val="tx1"/>
              </a:solidFill>
            </a:endParaRPr>
          </a:p>
        </p:txBody>
      </p:sp>
    </p:spTree>
    <p:extLst>
      <p:ext uri="{BB962C8B-B14F-4D97-AF65-F5344CB8AC3E}">
        <p14:creationId xmlns:p14="http://schemas.microsoft.com/office/powerpoint/2010/main" val="1245341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6FEC-B18B-49D4-9382-A3D753FC2942}"/>
              </a:ext>
            </a:extLst>
          </p:cNvPr>
          <p:cNvSpPr>
            <a:spLocks noGrp="1"/>
          </p:cNvSpPr>
          <p:nvPr>
            <p:ph type="title"/>
          </p:nvPr>
        </p:nvSpPr>
        <p:spPr/>
        <p:txBody>
          <a:bodyPr/>
          <a:lstStyle/>
          <a:p>
            <a:br>
              <a:rPr lang="en-AU">
                <a:solidFill>
                  <a:srgbClr val="04003F"/>
                </a:solidFill>
                <a:ea typeface="ＭＳ Ｐゴシック"/>
              </a:rPr>
            </a:br>
            <a:br>
              <a:rPr lang="en-AU">
                <a:solidFill>
                  <a:srgbClr val="04003F"/>
                </a:solidFill>
                <a:ea typeface="ＭＳ Ｐゴシック"/>
              </a:rPr>
            </a:br>
            <a:r>
              <a:rPr lang="en-AU">
                <a:ea typeface="+mn-lt"/>
                <a:cs typeface="+mn-lt"/>
              </a:rPr>
              <a:t>Mandatory notifications </a:t>
            </a:r>
            <a:br>
              <a:rPr lang="en-AU">
                <a:solidFill>
                  <a:srgbClr val="04003F"/>
                </a:solidFill>
                <a:ea typeface="ＭＳ Ｐゴシック"/>
              </a:rPr>
            </a:br>
            <a:endParaRPr lang="en-AU">
              <a:solidFill>
                <a:srgbClr val="04003F"/>
              </a:solidFill>
              <a:ea typeface="ＭＳ Ｐゴシック"/>
            </a:endParaRPr>
          </a:p>
        </p:txBody>
      </p:sp>
      <p:sp>
        <p:nvSpPr>
          <p:cNvPr id="3" name="Content Placeholder 2">
            <a:extLst>
              <a:ext uri="{FF2B5EF4-FFF2-40B4-BE49-F238E27FC236}">
                <a16:creationId xmlns:a16="http://schemas.microsoft.com/office/drawing/2014/main" id="{30379CEE-0D9F-4D21-8AA5-2ED58E076635}"/>
              </a:ext>
            </a:extLst>
          </p:cNvPr>
          <p:cNvSpPr>
            <a:spLocks noGrp="1"/>
          </p:cNvSpPr>
          <p:nvPr>
            <p:ph sz="quarter" idx="13"/>
          </p:nvPr>
        </p:nvSpPr>
        <p:spPr>
          <a:xfrm>
            <a:off x="719138" y="1483521"/>
            <a:ext cx="10970062" cy="4860000"/>
          </a:xfrm>
        </p:spPr>
        <p:txBody>
          <a:bodyPr/>
          <a:lstStyle/>
          <a:p>
            <a:r>
              <a:rPr lang="en-AU" sz="2800">
                <a:solidFill>
                  <a:schemeClr val="tx1"/>
                </a:solidFill>
                <a:ea typeface="ＭＳ Ｐゴシック"/>
              </a:rPr>
              <a:t>Service providers and employers must report conduct that puts others at risk </a:t>
            </a:r>
          </a:p>
          <a:p>
            <a:r>
              <a:rPr lang="en-AU" sz="2500" b="0">
                <a:solidFill>
                  <a:schemeClr val="tx1"/>
                </a:solidFill>
                <a:ea typeface="+mn-lt"/>
                <a:cs typeface="+mn-lt"/>
              </a:rPr>
              <a:t>If you are a disability worker, or employ disability workers, then you are now required under law to report certain conduct from disability workers that may put the people they support at risk. </a:t>
            </a:r>
            <a:endParaRPr lang="en-AU" sz="2500">
              <a:solidFill>
                <a:schemeClr val="tx1"/>
              </a:solidFill>
            </a:endParaRPr>
          </a:p>
          <a:p>
            <a:r>
              <a:rPr lang="en-AU" sz="2500" b="0">
                <a:solidFill>
                  <a:schemeClr val="tx1"/>
                </a:solidFill>
                <a:ea typeface="+mn-lt"/>
                <a:cs typeface="+mn-lt"/>
              </a:rPr>
              <a:t>All disability workers and disability worker employers must make mandatory notifications to the Victorian Disability Worker Commission if they form a reasonable belief that a disability worker has engaged in notifiable conduct. </a:t>
            </a:r>
            <a:endParaRPr lang="en-AU" sz="2500">
              <a:solidFill>
                <a:schemeClr val="tx1"/>
              </a:solidFill>
            </a:endParaRPr>
          </a:p>
          <a:p>
            <a:r>
              <a:rPr lang="en-AU" sz="2500" b="0">
                <a:solidFill>
                  <a:schemeClr val="tx1"/>
                </a:solidFill>
                <a:ea typeface="+mn-lt"/>
                <a:cs typeface="+mn-lt"/>
              </a:rPr>
              <a:t>This is a requirement of the </a:t>
            </a:r>
            <a:r>
              <a:rPr lang="en-AU" sz="2500" b="0" i="1">
                <a:solidFill>
                  <a:schemeClr val="tx1"/>
                </a:solidFill>
                <a:ea typeface="+mn-lt"/>
                <a:cs typeface="+mn-lt"/>
              </a:rPr>
              <a:t>Disability Service Safeguards Act 2018.</a:t>
            </a:r>
            <a:r>
              <a:rPr lang="en-AU" sz="2500" b="0">
                <a:solidFill>
                  <a:schemeClr val="tx1"/>
                </a:solidFill>
                <a:ea typeface="+mn-lt"/>
                <a:cs typeface="+mn-lt"/>
              </a:rPr>
              <a:t> </a:t>
            </a:r>
            <a:endParaRPr lang="en-AU" sz="2500">
              <a:solidFill>
                <a:schemeClr val="tx1"/>
              </a:solidFill>
            </a:endParaRPr>
          </a:p>
          <a:p>
            <a:endParaRPr lang="en-AU"/>
          </a:p>
          <a:p>
            <a:endParaRPr lang="en-AU"/>
          </a:p>
          <a:p>
            <a:endParaRPr lang="en-AU"/>
          </a:p>
        </p:txBody>
      </p:sp>
    </p:spTree>
    <p:extLst>
      <p:ext uri="{BB962C8B-B14F-4D97-AF65-F5344CB8AC3E}">
        <p14:creationId xmlns:p14="http://schemas.microsoft.com/office/powerpoint/2010/main" val="554883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6FEC-B18B-49D4-9382-A3D753FC2942}"/>
              </a:ext>
            </a:extLst>
          </p:cNvPr>
          <p:cNvSpPr>
            <a:spLocks noGrp="1"/>
          </p:cNvSpPr>
          <p:nvPr>
            <p:ph type="title"/>
          </p:nvPr>
        </p:nvSpPr>
        <p:spPr/>
        <p:txBody>
          <a:bodyPr/>
          <a:lstStyle/>
          <a:p>
            <a:r>
              <a:rPr lang="en-AU">
                <a:solidFill>
                  <a:srgbClr val="04003F"/>
                </a:solidFill>
                <a:ea typeface="ＭＳ Ｐゴシック"/>
              </a:rPr>
              <a:t>What conduct requires mandatory notification?</a:t>
            </a:r>
          </a:p>
        </p:txBody>
      </p:sp>
      <p:sp>
        <p:nvSpPr>
          <p:cNvPr id="3" name="Content Placeholder 2">
            <a:extLst>
              <a:ext uri="{FF2B5EF4-FFF2-40B4-BE49-F238E27FC236}">
                <a16:creationId xmlns:a16="http://schemas.microsoft.com/office/drawing/2014/main" id="{30379CEE-0D9F-4D21-8AA5-2ED58E076635}"/>
              </a:ext>
            </a:extLst>
          </p:cNvPr>
          <p:cNvSpPr>
            <a:spLocks noGrp="1"/>
          </p:cNvSpPr>
          <p:nvPr>
            <p:ph sz="quarter" idx="13"/>
          </p:nvPr>
        </p:nvSpPr>
        <p:spPr>
          <a:xfrm>
            <a:off x="769203" y="1416614"/>
            <a:ext cx="10970062" cy="4860000"/>
          </a:xfrm>
        </p:spPr>
        <p:txBody>
          <a:bodyPr/>
          <a:lstStyle/>
          <a:p>
            <a:r>
              <a:rPr lang="en-AU">
                <a:solidFill>
                  <a:schemeClr val="tx1"/>
                </a:solidFill>
                <a:ea typeface="ＭＳ Ｐゴシック"/>
              </a:rPr>
              <a:t>Notifiable conduct means when a disability worker has:</a:t>
            </a:r>
          </a:p>
          <a:p>
            <a:r>
              <a:rPr lang="en-AU" b="0">
                <a:solidFill>
                  <a:schemeClr val="tx1"/>
                </a:solidFill>
                <a:ea typeface="ＭＳ Ｐゴシック"/>
              </a:rPr>
              <a:t>a.	practised as a disability worker while intoxicated by alcohol or drugs</a:t>
            </a:r>
          </a:p>
          <a:p>
            <a:r>
              <a:rPr lang="en-AU" b="0">
                <a:solidFill>
                  <a:schemeClr val="tx1"/>
                </a:solidFill>
                <a:ea typeface="ＭＳ Ｐゴシック"/>
              </a:rPr>
              <a:t>b.	engaged in sexual misconduct while practising as a disability worker</a:t>
            </a:r>
          </a:p>
          <a:p>
            <a:pPr marL="448945" indent="-448945"/>
            <a:r>
              <a:rPr lang="en-AU" b="0">
                <a:solidFill>
                  <a:schemeClr val="tx1"/>
                </a:solidFill>
                <a:ea typeface="ＭＳ Ｐゴシック"/>
              </a:rPr>
              <a:t>c.	placed, or may place, the public at risk of harm because the disability worker has an impairment that detrimentally affects, or is likely detrimentally to affect, the disability worker’s capacity to practise as a disability worker, or</a:t>
            </a:r>
          </a:p>
          <a:p>
            <a:pPr marL="457200" indent="-457200">
              <a:buAutoNum type="alphaLcPeriod" startAt="4"/>
            </a:pPr>
            <a:r>
              <a:rPr lang="en-AU" b="0">
                <a:solidFill>
                  <a:schemeClr val="tx1"/>
                </a:solidFill>
                <a:ea typeface="ＭＳ Ｐゴシック"/>
              </a:rPr>
              <a:t>placed, or is placing, the public at risk of harm because the disability worker practised, or is practising, as a disability worker in a manner that constitutes a significant departure from accepted professional standards.</a:t>
            </a:r>
          </a:p>
          <a:p>
            <a:endParaRPr lang="en-AU"/>
          </a:p>
          <a:p>
            <a:endParaRPr lang="en-AU"/>
          </a:p>
          <a:p>
            <a:endParaRPr lang="en-AU"/>
          </a:p>
        </p:txBody>
      </p:sp>
    </p:spTree>
    <p:extLst>
      <p:ext uri="{BB962C8B-B14F-4D97-AF65-F5344CB8AC3E}">
        <p14:creationId xmlns:p14="http://schemas.microsoft.com/office/powerpoint/2010/main" val="3666842515"/>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DWC2 Presentation Template 16x9.POTX" id="{E1C4D6A2-48C7-4990-867C-22F74C489734}" vid="{8FF6C9F0-8826-499B-8D5A-7628FF0F85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1ce4eaa-4cb8-4908-9479-89279dfc8e74">
      <UserInfo>
        <DisplayName>Susan Jones (VDWC)</DisplayName>
        <AccountId>13</AccountId>
        <AccountType/>
      </UserInfo>
      <UserInfo>
        <DisplayName>Sam How (VDWC)</DisplayName>
        <AccountId>12</AccountId>
        <AccountType/>
      </UserInfo>
      <UserInfo>
        <DisplayName>Dan Stubbs (VDWC)</DisplayName>
        <AccountId>15</AccountId>
        <AccountType/>
      </UserInfo>
      <UserInfo>
        <DisplayName>Kate Maddern (VDWC)</DisplayName>
        <AccountId>20</AccountId>
        <AccountType/>
      </UserInfo>
      <UserInfo>
        <DisplayName>Michelle L Lane (VDWC)</DisplayName>
        <AccountId>39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04F20F19C4104BBBAB94593FED5702" ma:contentTypeVersion="11" ma:contentTypeDescription="Create a new document." ma:contentTypeScope="" ma:versionID="c6824c4cc2840b99a69813e9b4e44c99">
  <xsd:schema xmlns:xsd="http://www.w3.org/2001/XMLSchema" xmlns:xs="http://www.w3.org/2001/XMLSchema" xmlns:p="http://schemas.microsoft.com/office/2006/metadata/properties" xmlns:ns2="3fdefc27-9daa-4412-9bc3-ba173f0af375" xmlns:ns3="81ce4eaa-4cb8-4908-9479-89279dfc8e74" targetNamespace="http://schemas.microsoft.com/office/2006/metadata/properties" ma:root="true" ma:fieldsID="9f579cb35280447b27943f69057f76a3" ns2:_="" ns3:_="">
    <xsd:import namespace="3fdefc27-9daa-4412-9bc3-ba173f0af375"/>
    <xsd:import namespace="81ce4eaa-4cb8-4908-9479-89279dfc8e7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efc27-9daa-4412-9bc3-ba173f0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ce4eaa-4cb8-4908-9479-89279dfc8e7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4E624B-3EAA-4C1F-B776-4CB1AABDBAFF}">
  <ds:schemaRefs>
    <ds:schemaRef ds:uri="http://purl.org/dc/terms/"/>
    <ds:schemaRef ds:uri="http://schemas.microsoft.com/office/2006/documentManagement/types"/>
    <ds:schemaRef ds:uri="3fdefc27-9daa-4412-9bc3-ba173f0af375"/>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81ce4eaa-4cb8-4908-9479-89279dfc8e74"/>
    <ds:schemaRef ds:uri="http://www.w3.org/XML/1998/namespace"/>
    <ds:schemaRef ds:uri="http://purl.org/dc/dcmitype/"/>
  </ds:schemaRefs>
</ds:datastoreItem>
</file>

<file path=customXml/itemProps2.xml><?xml version="1.0" encoding="utf-8"?>
<ds:datastoreItem xmlns:ds="http://schemas.openxmlformats.org/officeDocument/2006/customXml" ds:itemID="{EF375667-A3F3-493A-A664-9D05B9002996}">
  <ds:schemaRefs>
    <ds:schemaRef ds:uri="http://schemas.microsoft.com/sharepoint/v3/contenttype/forms"/>
  </ds:schemaRefs>
</ds:datastoreItem>
</file>

<file path=customXml/itemProps3.xml><?xml version="1.0" encoding="utf-8"?>
<ds:datastoreItem xmlns:ds="http://schemas.openxmlformats.org/officeDocument/2006/customXml" ds:itemID="{A9B4CB25-C0ED-453A-9D6D-571F8FBB74E2}">
  <ds:schemaRefs>
    <ds:schemaRef ds:uri="3fdefc27-9daa-4412-9bc3-ba173f0af375"/>
    <ds:schemaRef ds:uri="81ce4eaa-4cb8-4908-9479-89279dfc8e7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40</TotalTime>
  <Words>1461</Words>
  <Application>Microsoft Office PowerPoint</Application>
  <PresentationFormat>Widescreen</PresentationFormat>
  <Paragraphs>161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  Mandatory notifications seminar </vt:lpstr>
      <vt:lpstr>Welcome </vt:lpstr>
      <vt:lpstr>Seminar information </vt:lpstr>
      <vt:lpstr>Victoria has a new regulator for a stronger, safer disability sector. </vt:lpstr>
      <vt:lpstr>Our work falls under the Disability Service Safeguards Act 2018 (Vic). </vt:lpstr>
      <vt:lpstr>There are four main changes to disability services in Victoria.  </vt:lpstr>
      <vt:lpstr>All parts of the disability services sector are covered by the changes.</vt:lpstr>
      <vt:lpstr>  Mandatory notifications  </vt:lpstr>
      <vt:lpstr>What conduct requires mandatory notification?</vt:lpstr>
      <vt:lpstr>How are notifications handled? </vt:lpstr>
      <vt:lpstr>The Victorian Disability Worker Commissioner can issue prohibition orders </vt:lpstr>
      <vt:lpstr>Co-regulatory environment </vt:lpstr>
      <vt:lpstr>QUESTIONS? </vt:lpstr>
      <vt:lpstr>Stay in touch</vt:lpstr>
      <vt:lpstr>Stay in touch</vt:lpstr>
      <vt:lpstr>Stay in touch</vt:lpstr>
      <vt:lpstr>Stay in touch</vt:lpstr>
      <vt:lpstr>Publishing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 creative strategy</dc:title>
  <dc:creator>Melinda</dc:creator>
  <cp:lastModifiedBy>Susan Jones (VDWC)</cp:lastModifiedBy>
  <cp:revision>9</cp:revision>
  <dcterms:created xsi:type="dcterms:W3CDTF">2020-03-16T08:19:08Z</dcterms:created>
  <dcterms:modified xsi:type="dcterms:W3CDTF">2020-10-02T04:58:30Z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0x0101002F04F20F19C4104BBBAB94593FED5702</vt:lpwstr>
  </property>
  <property fmtid="{D5CDD505-2E9C-101B-9397-08002B2CF9AE}" pid="3" name="MSIP_Label_43e64453-338c-4f93-8a4d-0039a0a41f2a_Enabled">
    <vt:lpwstr>True</vt:lpwstr>
  </property>
  <property fmtid="{D5CDD505-2E9C-101B-9397-08002B2CF9AE}" pid="4" name="MSIP_Label_43e64453-338c-4f93-8a4d-0039a0a41f2a_SiteId">
    <vt:lpwstr>c0e0601f-0fac-449c-9c88-a104c4eb9f28</vt:lpwstr>
  </property>
  <property fmtid="{D5CDD505-2E9C-101B-9397-08002B2CF9AE}" pid="5" name="MSIP_Label_43e64453-338c-4f93-8a4d-0039a0a41f2a_Owner">
    <vt:lpwstr>Susan.Jones@vdwc.vic.gov.au</vt:lpwstr>
  </property>
  <property fmtid="{D5CDD505-2E9C-101B-9397-08002B2CF9AE}" pid="6" name="MSIP_Label_43e64453-338c-4f93-8a4d-0039a0a41f2a_SetDate">
    <vt:lpwstr>2020-09-23T08:59:37.3698321Z</vt:lpwstr>
  </property>
  <property fmtid="{D5CDD505-2E9C-101B-9397-08002B2CF9AE}" pid="7" name="MSIP_Label_43e64453-338c-4f93-8a4d-0039a0a41f2a_Name">
    <vt:lpwstr>OFFICIAL</vt:lpwstr>
  </property>
  <property fmtid="{D5CDD505-2E9C-101B-9397-08002B2CF9AE}" pid="8" name="MSIP_Label_43e64453-338c-4f93-8a4d-0039a0a41f2a_Application">
    <vt:lpwstr>Microsoft Azure Information Protection</vt:lpwstr>
  </property>
  <property fmtid="{D5CDD505-2E9C-101B-9397-08002B2CF9AE}" pid="9" name="MSIP_Label_43e64453-338c-4f93-8a4d-0039a0a41f2a_ActionId">
    <vt:lpwstr>736a701d-c3b9-4aec-9cc8-79dbb492944b</vt:lpwstr>
  </property>
  <property fmtid="{D5CDD505-2E9C-101B-9397-08002B2CF9AE}" pid="10" name="MSIP_Label_43e64453-338c-4f93-8a4d-0039a0a41f2a_Extended_MSFT_Method">
    <vt:lpwstr>Manual</vt:lpwstr>
  </property>
  <property fmtid="{D5CDD505-2E9C-101B-9397-08002B2CF9AE}" pid="11" name="Sensitivity">
    <vt:lpwstr>OFFICIAL</vt:lpwstr>
  </property>
</Properties>
</file>