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9"/>
  </p:notesMasterIdLst>
  <p:sldIdLst>
    <p:sldId id="259" r:id="rId5"/>
    <p:sldId id="260" r:id="rId6"/>
    <p:sldId id="297" r:id="rId7"/>
    <p:sldId id="261" r:id="rId8"/>
    <p:sldId id="285" r:id="rId9"/>
    <p:sldId id="288" r:id="rId10"/>
    <p:sldId id="290" r:id="rId11"/>
    <p:sldId id="298" r:id="rId12"/>
    <p:sldId id="299" r:id="rId13"/>
    <p:sldId id="293" r:id="rId14"/>
    <p:sldId id="301" r:id="rId15"/>
    <p:sldId id="287" r:id="rId16"/>
    <p:sldId id="283" r:id="rId17"/>
    <p:sldId id="300" r:id="rId18"/>
  </p:sldIdLst>
  <p:sldSz cx="12192000" cy="6858000"/>
  <p:notesSz cx="6858000" cy="9144000"/>
  <p:defaultTextStyle>
    <a:defPPr>
      <a:defRPr lang="en-AU"/>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4475"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nda" initials="M" lastIdx="24" clrIdx="0">
    <p:extLst>
      <p:ext uri="{19B8F6BF-5375-455C-9EA6-DF929625EA0E}">
        <p15:presenceInfo xmlns:p15="http://schemas.microsoft.com/office/powerpoint/2012/main" userId="Melinda" providerId="None"/>
      </p:ext>
    </p:extLst>
  </p:cmAuthor>
  <p:cmAuthor id="2" name="Susan Jones (VDWC)" initials="SJ(" lastIdx="25" clrIdx="1">
    <p:extLst>
      <p:ext uri="{19B8F6BF-5375-455C-9EA6-DF929625EA0E}">
        <p15:presenceInfo xmlns:p15="http://schemas.microsoft.com/office/powerpoint/2012/main" userId="S::Susan.Jones@dhhs.vic.gov.au::c9331c6b-e4ed-4728-891e-3b648f967d2c" providerId="AD"/>
      </p:ext>
    </p:extLst>
  </p:cmAuthor>
  <p:cmAuthor id="3" name="Susan Jones" initials="SJ" lastIdx="56" clrIdx="2">
    <p:extLst>
      <p:ext uri="{19B8F6BF-5375-455C-9EA6-DF929625EA0E}">
        <p15:presenceInfo xmlns:p15="http://schemas.microsoft.com/office/powerpoint/2012/main" userId="S::Susan.Jones@vdwc.vic.gov.au::c9331c6b-e4ed-4728-891e-3b648f967d2c" providerId="AD"/>
      </p:ext>
    </p:extLst>
  </p:cmAuthor>
  <p:cmAuthor id="4" name="Rhod Ellis-Jones" initials="RE" lastIdx="1" clrIdx="3">
    <p:extLst>
      <p:ext uri="{19B8F6BF-5375-455C-9EA6-DF929625EA0E}">
        <p15:presenceInfo xmlns:p15="http://schemas.microsoft.com/office/powerpoint/2012/main" userId="d6269560476f8b0b" providerId="Windows Live"/>
      </p:ext>
    </p:extLst>
  </p:cmAuthor>
  <p:cmAuthor id="5" name="Catherine Dennehy (VDWC)" initials="C(" lastIdx="3" clrIdx="4">
    <p:extLst>
      <p:ext uri="{19B8F6BF-5375-455C-9EA6-DF929625EA0E}">
        <p15:presenceInfo xmlns:p15="http://schemas.microsoft.com/office/powerpoint/2012/main" userId="S::catherine.dennehy@vdwc.vic.gov.au::5c84a1ad-34e9-4be7-aa37-878d2aed8eff" providerId="AD"/>
      </p:ext>
    </p:extLst>
  </p:cmAuthor>
  <p:cmAuthor id="6" name="Michelle L Lane (VDWC)" initials="MLL(" lastIdx="66" clrIdx="5">
    <p:extLst>
      <p:ext uri="{19B8F6BF-5375-455C-9EA6-DF929625EA0E}">
        <p15:presenceInfo xmlns:p15="http://schemas.microsoft.com/office/powerpoint/2012/main" userId="S::michelle.l.lane@vdwc.vic.gov.au::580e5b8d-e7b2-4b68-93ac-a1decec46f8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03F"/>
    <a:srgbClr val="004C97"/>
    <a:srgbClr val="1D1937"/>
    <a:srgbClr val="201547"/>
    <a:srgbClr val="0072CE"/>
    <a:srgbClr val="D50032"/>
    <a:srgbClr val="C5511A"/>
    <a:srgbClr val="008950"/>
    <a:srgbClr val="004EA8"/>
    <a:srgbClr val="8718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06567D-3DFE-3DA2-BCFA-6B2F321FC4D6}" v="28" dt="2020-07-27T23:54:16.063"/>
    <p1510:client id="{29C45629-F704-C814-BB58-5104F06F6F3E}" v="58" dt="2020-07-24T05:33:37.522"/>
    <p1510:client id="{3C853B76-BCA2-B592-56C2-D28BFC9EC8E6}" v="10" dt="2020-07-22T21:44:56.886"/>
    <p1510:client id="{B36D6612-624F-E2EB-91B1-2B543715A9BB}" v="7" dt="2020-07-27T01:28:13.664"/>
    <p1510:client id="{B3BDB637-8D49-7429-F169-455F35D608DD}" v="26" dt="2020-07-28T04:25:11.877"/>
    <p1510:client id="{B74FB9C4-0423-A8F6-D2FF-752BCDB0167B}" v="1" dt="2020-07-24T05:46:45.213"/>
    <p1510:client id="{BF67E2D5-9DC9-7594-7AB4-E319253D0893}" v="83" dt="2020-07-28T04:13:43.723"/>
    <p1510:client id="{C3161F66-EA7B-DBDC-98C1-33B33FB53654}" v="50" dt="2020-07-24T05:40:38.1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4475"/>
      </p:guideLst>
    </p:cSldViewPr>
  </p:slideViewPr>
  <p:notesViewPr>
    <p:cSldViewPr snapToGrid="0">
      <p:cViewPr>
        <p:scale>
          <a:sx n="1" d="2"/>
          <a:sy n="1" d="2"/>
        </p:scale>
        <p:origin x="0" y="0"/>
      </p:cViewPr>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4.xml" Id="rId8" /><Relationship Type="http://schemas.openxmlformats.org/officeDocument/2006/relationships/slide" Target="slides/slide9.xml" Id="rId13" /><Relationship Type="http://schemas.openxmlformats.org/officeDocument/2006/relationships/slide" Target="slides/slide14.xml" Id="rId18" /><Relationship Type="http://schemas.microsoft.com/office/2015/10/relationships/revisionInfo" Target="revisionInfo.xml" Id="rId26" /><Relationship Type="http://schemas.openxmlformats.org/officeDocument/2006/relationships/customXml" Target="../customXml/item3.xml" Id="rId3" /><Relationship Type="http://schemas.openxmlformats.org/officeDocument/2006/relationships/presProps" Target="presProps.xml" Id="rId21" /><Relationship Type="http://schemas.openxmlformats.org/officeDocument/2006/relationships/slide" Target="slides/slide3.xml" Id="rId7" /><Relationship Type="http://schemas.openxmlformats.org/officeDocument/2006/relationships/slide" Target="slides/slide8.xml" Id="rId12" /><Relationship Type="http://schemas.openxmlformats.org/officeDocument/2006/relationships/slide" Target="slides/slide13.xml" Id="rId17" /><Relationship Type="http://schemas.openxmlformats.org/officeDocument/2006/relationships/customXml" Target="../customXml/item2.xml" Id="rId2" /><Relationship Type="http://schemas.openxmlformats.org/officeDocument/2006/relationships/slide" Target="slides/slide12.xml" Id="rId16" /><Relationship Type="http://schemas.openxmlformats.org/officeDocument/2006/relationships/commentAuthors" Target="commentAuthors.xml" Id="rId20"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slide" Target="slides/slide7.xml" Id="rId11" /><Relationship Type="http://schemas.openxmlformats.org/officeDocument/2006/relationships/tableStyles" Target="tableStyles.xml" Id="rId24" /><Relationship Type="http://schemas.openxmlformats.org/officeDocument/2006/relationships/slide" Target="slides/slide1.xml" Id="rId5" /><Relationship Type="http://schemas.openxmlformats.org/officeDocument/2006/relationships/slide" Target="slides/slide11.xml" Id="rId15" /><Relationship Type="http://schemas.openxmlformats.org/officeDocument/2006/relationships/theme" Target="theme/theme1.xml" Id="rId23" /><Relationship Type="http://schemas.openxmlformats.org/officeDocument/2006/relationships/slide" Target="slides/slide6.xml" Id="rId10" /><Relationship Type="http://schemas.openxmlformats.org/officeDocument/2006/relationships/notesMaster" Target="notesMasters/notesMaster1.xml" Id="rId19"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slide" Target="slides/slide10.xml" Id="rId14" /><Relationship Type="http://schemas.openxmlformats.org/officeDocument/2006/relationships/viewProps" Target="viewProps.xml" Id="rId22"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F0B8C8A-5B21-4149-B6BA-05191CF61C3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en-AU"/>
          </a:p>
        </p:txBody>
      </p:sp>
      <p:sp>
        <p:nvSpPr>
          <p:cNvPr id="3" name="Date Placeholder 2">
            <a:extLst>
              <a:ext uri="{FF2B5EF4-FFF2-40B4-BE49-F238E27FC236}">
                <a16:creationId xmlns:a16="http://schemas.microsoft.com/office/drawing/2014/main" id="{9AF85F1E-D700-4F51-8DF2-D15C66A7F6F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61164D75-B28E-479D-9866-66B1BFF9E4E6}" type="datetimeFigureOut">
              <a:rPr lang="en-AU"/>
              <a:pPr>
                <a:defRPr/>
              </a:pPr>
              <a:t>27/07/2020</a:t>
            </a:fld>
            <a:endParaRPr lang="en-AU"/>
          </a:p>
        </p:txBody>
      </p:sp>
      <p:sp>
        <p:nvSpPr>
          <p:cNvPr id="4" name="Slide Image Placeholder 3">
            <a:extLst>
              <a:ext uri="{FF2B5EF4-FFF2-40B4-BE49-F238E27FC236}">
                <a16:creationId xmlns:a16="http://schemas.microsoft.com/office/drawing/2014/main" id="{126F1C03-881B-4355-B07D-0335F39987D8}"/>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a:extLst>
              <a:ext uri="{FF2B5EF4-FFF2-40B4-BE49-F238E27FC236}">
                <a16:creationId xmlns:a16="http://schemas.microsoft.com/office/drawing/2014/main" id="{F64317A9-BCB3-48D5-A32A-E887A6F64F3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a:extLst>
              <a:ext uri="{FF2B5EF4-FFF2-40B4-BE49-F238E27FC236}">
                <a16:creationId xmlns:a16="http://schemas.microsoft.com/office/drawing/2014/main" id="{12A132A2-195C-4467-844F-EF17D83B71B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en-AU"/>
          </a:p>
        </p:txBody>
      </p:sp>
      <p:sp>
        <p:nvSpPr>
          <p:cNvPr id="7" name="Slide Number Placeholder 6">
            <a:extLst>
              <a:ext uri="{FF2B5EF4-FFF2-40B4-BE49-F238E27FC236}">
                <a16:creationId xmlns:a16="http://schemas.microsoft.com/office/drawing/2014/main" id="{699881A1-67FA-4219-BF77-3134E65268F1}"/>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DCB09518-359A-43B2-8A2D-1575ED3A054E}" type="slidenum">
              <a:rPr lang="en-AU" altLang="en-US"/>
              <a:pPr>
                <a:defRPr/>
              </a:pPr>
              <a:t>‹#›</a:t>
            </a:fld>
            <a:endParaRPr lang="en-AU" altLang="en-US"/>
          </a:p>
        </p:txBody>
      </p:sp>
    </p:spTree>
    <p:extLst>
      <p:ext uri="{BB962C8B-B14F-4D97-AF65-F5344CB8AC3E}">
        <p14:creationId xmlns:p14="http://schemas.microsoft.com/office/powerpoint/2010/main" val="1868444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4824898C-38A1-473A-AC01-3163C1F5A257}"/>
              </a:ext>
            </a:extLst>
          </p:cNvPr>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07531E3E-FC34-4479-91AF-55883669E7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0338D336-53AD-4A43-8AE8-31B9591015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5DBCFDE-DC92-4BC0-B454-397A23783186}" type="slidenum">
              <a:rPr lang="en-AU" altLang="en-US" smtClean="0"/>
              <a:pPr/>
              <a:t>1</a:t>
            </a:fld>
            <a:endParaRPr lang="en-AU"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b="0"/>
              <a:t>In handling complaints about individual disability workers, the Commission aims to promote the quality, safety, responsiveness and sustainability of the disability workforce. </a:t>
            </a:r>
            <a:endParaRPr lang="en-GB"/>
          </a:p>
          <a:p>
            <a:pPr>
              <a:lnSpc>
                <a:spcPct val="100000"/>
              </a:lnSpc>
            </a:pPr>
            <a:endParaRPr lang="en-GB" sz="1200"/>
          </a:p>
          <a:p>
            <a:pPr>
              <a:lnSpc>
                <a:spcPct val="100000"/>
              </a:lnSpc>
            </a:pPr>
            <a:r>
              <a:rPr lang="en-GB" sz="1200"/>
              <a:t>People using disability services benefit from clear and consistent expectations for all disability workers, no matter how the service is funded. </a:t>
            </a:r>
          </a:p>
          <a:p>
            <a:pPr>
              <a:lnSpc>
                <a:spcPct val="100000"/>
              </a:lnSpc>
            </a:pPr>
            <a:endParaRPr lang="en-GB" sz="1200"/>
          </a:p>
          <a:p>
            <a:pPr>
              <a:lnSpc>
                <a:spcPct val="100000"/>
              </a:lnSpc>
            </a:pPr>
            <a:r>
              <a:rPr lang="en-AU" sz="1200" kern="1200">
                <a:solidFill>
                  <a:schemeClr val="tx1"/>
                </a:solidFill>
                <a:latin typeface="+mn-lt"/>
                <a:ea typeface="+mn-ea"/>
                <a:cs typeface="+mn-cs"/>
              </a:rPr>
              <a:t>Service users can be reassured of an independent process which has clear consequences for workers who put safety at risk.</a:t>
            </a:r>
            <a:endParaRPr lang="en-GB" sz="1200"/>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10</a:t>
            </a:fld>
            <a:endParaRPr lang="en-AU" altLang="en-US"/>
          </a:p>
        </p:txBody>
      </p:sp>
    </p:spTree>
    <p:extLst>
      <p:ext uri="{BB962C8B-B14F-4D97-AF65-F5344CB8AC3E}">
        <p14:creationId xmlns:p14="http://schemas.microsoft.com/office/powerpoint/2010/main" val="700300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GB" sz="1600"/>
              <a:t>Voluntary registration enables disability workers to demonstrate their commitment to excellence. </a:t>
            </a:r>
          </a:p>
          <a:p>
            <a:pPr marL="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GB" sz="1600"/>
          </a:p>
          <a:p>
            <a:pPr marL="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GB" sz="1600"/>
              <a:t>It is voluntary. Workers who register are signing-up to meeting higher standards. </a:t>
            </a:r>
          </a:p>
          <a:p>
            <a:pPr marL="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GB" sz="1600"/>
          </a:p>
          <a:p>
            <a:pPr marL="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GB" sz="1600"/>
              <a:t>Registration means all police and employment safety checks are kept up-to-date, making registered workers readily employable without delay across the sector. </a:t>
            </a:r>
          </a:p>
          <a:p>
            <a:pPr marL="342900" marR="0" lvl="1" indent="-34290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GB" sz="1600"/>
          </a:p>
          <a:p>
            <a:pPr marL="0" lvl="1" indent="0">
              <a:buFont typeface="Arial" panose="020B0604020202020204" pitchFamily="34" charset="0"/>
              <a:buNone/>
            </a:pPr>
            <a:r>
              <a:rPr lang="en-GB" sz="1600"/>
              <a:t>Registration is a key part of building a stronger, safer disability sector; but we understand that 2020 has been a difficult year for many in the sector due to disruptions caused by the COVID-19 pandemic. </a:t>
            </a:r>
          </a:p>
          <a:p>
            <a:pPr marL="0" lvl="1" indent="0">
              <a:buFont typeface="Arial" panose="020B0604020202020204" pitchFamily="34" charset="0"/>
              <a:buNone/>
            </a:pPr>
            <a:endParaRPr lang="en-GB" sz="1600"/>
          </a:p>
          <a:p>
            <a:pPr marL="0" lvl="1" indent="0">
              <a:buFont typeface="Arial" panose="020B0604020202020204" pitchFamily="34" charset="0"/>
              <a:buNone/>
            </a:pPr>
            <a:r>
              <a:rPr lang="en-GB" sz="1600"/>
              <a:t>As a result, we’ve deferred the introduction of voluntary registration until 1 July 2021. </a:t>
            </a:r>
          </a:p>
          <a:p>
            <a:pPr marL="342900" lvl="1" indent="-342900">
              <a:buFont typeface="Arial" panose="020B0604020202020204" pitchFamily="34" charset="0"/>
              <a:buChar char="•"/>
            </a:pPr>
            <a:endParaRPr lang="en-GB" sz="1600"/>
          </a:p>
          <a:p>
            <a:pPr marL="342900" lvl="1" indent="-342900">
              <a:buFont typeface="Arial" panose="020B0604020202020204" pitchFamily="34" charset="0"/>
              <a:buChar char="•"/>
            </a:pPr>
            <a:endParaRPr lang="en-AU"/>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12</a:t>
            </a:fld>
            <a:endParaRPr lang="en-AU" altLang="en-US"/>
          </a:p>
        </p:txBody>
      </p:sp>
    </p:spTree>
    <p:extLst>
      <p:ext uri="{BB962C8B-B14F-4D97-AF65-F5344CB8AC3E}">
        <p14:creationId xmlns:p14="http://schemas.microsoft.com/office/powerpoint/2010/main" val="1908549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The changes are important to build a sector that is safer, stronger, and respected for its important work. </a:t>
            </a:r>
          </a:p>
          <a:p>
            <a:endParaRPr lang="en-AU"/>
          </a:p>
          <a:p>
            <a:pPr marL="0" marR="0" lvl="0" indent="0" algn="l" defTabSz="914400" rtl="0" eaLnBrk="0" fontAlgn="base" latinLnBrk="0" hangingPunct="0">
              <a:lnSpc>
                <a:spcPct val="100000"/>
              </a:lnSpc>
              <a:spcBef>
                <a:spcPct val="30000"/>
              </a:spcBef>
              <a:spcAft>
                <a:spcPct val="0"/>
              </a:spcAft>
              <a:buClrTx/>
              <a:buSzTx/>
              <a:buFontTx/>
              <a:buNone/>
              <a:tabLst/>
              <a:defRPr/>
            </a:pPr>
            <a:r>
              <a:rPr lang="en-GB">
                <a:solidFill>
                  <a:srgbClr val="1D1937"/>
                </a:solidFill>
                <a:cs typeface="Arial"/>
              </a:rPr>
              <a:t>Together, clearer standards and additional safeguards better protect the safety of people engaging with disability services. </a:t>
            </a:r>
            <a:endParaRPr lang="en-GB">
              <a:solidFill>
                <a:srgbClr val="1D1937"/>
              </a:solidFill>
              <a:latin typeface="Arial"/>
              <a:cs typeface="Arial"/>
            </a:endParaRPr>
          </a:p>
          <a:p>
            <a:endParaRPr lang="en-AU"/>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13</a:t>
            </a:fld>
            <a:endParaRPr lang="en-AU" altLang="en-US"/>
          </a:p>
        </p:txBody>
      </p:sp>
    </p:spTree>
    <p:extLst>
      <p:ext uri="{BB962C8B-B14F-4D97-AF65-F5344CB8AC3E}">
        <p14:creationId xmlns:p14="http://schemas.microsoft.com/office/powerpoint/2010/main" val="2248553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4824898C-38A1-473A-AC01-3163C1F5A257}"/>
              </a:ext>
            </a:extLst>
          </p:cNvPr>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07531E3E-FC34-4479-91AF-55883669E7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0338D336-53AD-4A43-8AE8-31B9591015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5DBCFDE-DC92-4BC0-B454-397A23783186}" type="slidenum">
              <a:rPr lang="en-AU" altLang="en-US" smtClean="0"/>
              <a:pPr/>
              <a:t>14</a:t>
            </a:fld>
            <a:endParaRPr lang="en-AU" altLang="en-US"/>
          </a:p>
        </p:txBody>
      </p:sp>
    </p:spTree>
    <p:extLst>
      <p:ext uri="{BB962C8B-B14F-4D97-AF65-F5344CB8AC3E}">
        <p14:creationId xmlns:p14="http://schemas.microsoft.com/office/powerpoint/2010/main" val="3009792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pPr>
            <a:r>
              <a:rPr lang="en-GB" sz="1200"/>
              <a:t>Victoria has a new regulator for all disability workers. </a:t>
            </a:r>
          </a:p>
          <a:p>
            <a:pPr>
              <a:lnSpc>
                <a:spcPct val="100000"/>
              </a:lnSpc>
            </a:pPr>
            <a:endParaRPr lang="en-GB" sz="1200"/>
          </a:p>
          <a:p>
            <a:pPr>
              <a:lnSpc>
                <a:spcPct val="100000"/>
              </a:lnSpc>
            </a:pPr>
            <a:r>
              <a:rPr lang="en-GB" sz="1200"/>
              <a:t>These regulations reflect Victorian Government and community expectations to create stronger safeguards and oversight for people with disability, service providers and disability workers.</a:t>
            </a:r>
          </a:p>
          <a:p>
            <a:pPr>
              <a:lnSpc>
                <a:spcPct val="100000"/>
              </a:lnSpc>
            </a:pPr>
            <a:endParaRPr lang="en-GB" sz="1200"/>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2000"/>
              <a:t>They are </a:t>
            </a:r>
            <a:r>
              <a:rPr lang="en-GB" sz="1200" b="0">
                <a:solidFill>
                  <a:schemeClr val="tx1"/>
                </a:solidFill>
              </a:rPr>
              <a:t>delivered by a newly established, independent entity, the Victorian Disability Worker Commission. </a:t>
            </a:r>
            <a:endParaRPr lang="en-AU" sz="1200" b="0">
              <a:solidFill>
                <a:schemeClr val="tx1"/>
              </a:solidFill>
            </a:endParaRPr>
          </a:p>
          <a:p>
            <a:pPr>
              <a:lnSpc>
                <a:spcPct val="100000"/>
              </a:lnSpc>
            </a:pPr>
            <a:endParaRPr lang="en-GB" sz="1200"/>
          </a:p>
          <a:p>
            <a:pPr>
              <a:lnSpc>
                <a:spcPct val="100000"/>
              </a:lnSpc>
            </a:pPr>
            <a:r>
              <a:rPr lang="en-GB" sz="1200"/>
              <a:t>The changes started from 1 July 2020 </a:t>
            </a:r>
          </a:p>
          <a:p>
            <a:pPr>
              <a:lnSpc>
                <a:spcPct val="100000"/>
              </a:lnSpc>
            </a:pPr>
            <a:endParaRPr lang="en-GB" sz="1200"/>
          </a:p>
          <a:p>
            <a:endParaRPr lang="en-AU"/>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2</a:t>
            </a:fld>
            <a:endParaRPr lang="en-AU" altLang="en-US"/>
          </a:p>
        </p:txBody>
      </p:sp>
    </p:spTree>
    <p:extLst>
      <p:ext uri="{BB962C8B-B14F-4D97-AF65-F5344CB8AC3E}">
        <p14:creationId xmlns:p14="http://schemas.microsoft.com/office/powerpoint/2010/main" val="2151344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3</a:t>
            </a:fld>
            <a:endParaRPr lang="en-AU" altLang="en-US"/>
          </a:p>
        </p:txBody>
      </p:sp>
    </p:spTree>
    <p:extLst>
      <p:ext uri="{BB962C8B-B14F-4D97-AF65-F5344CB8AC3E}">
        <p14:creationId xmlns:p14="http://schemas.microsoft.com/office/powerpoint/2010/main" val="2799948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2800"/>
              <a:t>The </a:t>
            </a:r>
            <a:r>
              <a:rPr lang="en-GB" sz="2800" i="1">
                <a:solidFill>
                  <a:srgbClr val="FF0000"/>
                </a:solidFill>
              </a:rPr>
              <a:t>Disability Service Safeguards Act 2018 </a:t>
            </a:r>
            <a:r>
              <a:rPr lang="en-GB" sz="2800" i="1"/>
              <a:t>(Vic) (the Act) </a:t>
            </a:r>
            <a:r>
              <a:rPr lang="en-GB" sz="2800" i="0">
                <a:solidFill>
                  <a:srgbClr val="FF0000"/>
                </a:solidFill>
                <a:highlight>
                  <a:srgbClr val="FFFF00"/>
                </a:highlight>
              </a:rPr>
              <a:t>aims to</a:t>
            </a:r>
            <a:r>
              <a:rPr lang="en-GB" sz="2800" i="1">
                <a:solidFill>
                  <a:srgbClr val="FF0000"/>
                </a:solidFill>
              </a:rPr>
              <a:t> </a:t>
            </a:r>
            <a:r>
              <a:rPr lang="en-GB" sz="2800"/>
              <a:t>protects vulnerable people from harm and supports improvements across the disability sector.</a:t>
            </a:r>
          </a:p>
          <a:p>
            <a:pPr lvl="0"/>
            <a:endParaRPr lang="en-GB" sz="2800"/>
          </a:p>
          <a:p>
            <a:r>
              <a:rPr lang="en-GB" sz="2800">
                <a:solidFill>
                  <a:srgbClr val="FF0000"/>
                </a:solidFill>
              </a:rPr>
              <a:t>The Commission will oversee the implementation of new regulations for all Victorian disability workers, and ensure better protections for people using these services. </a:t>
            </a:r>
          </a:p>
          <a:p>
            <a:pPr marL="342900" lvl="1" indent="-342900">
              <a:buFont typeface="Arial" panose="020B0604020202020204" pitchFamily="34" charset="0"/>
              <a:buChar char="•"/>
            </a:pPr>
            <a:endParaRPr lang="en-AU"/>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4</a:t>
            </a:fld>
            <a:endParaRPr lang="en-AU" altLang="en-US"/>
          </a:p>
        </p:txBody>
      </p:sp>
    </p:spTree>
    <p:extLst>
      <p:ext uri="{BB962C8B-B14F-4D97-AF65-F5344CB8AC3E}">
        <p14:creationId xmlns:p14="http://schemas.microsoft.com/office/powerpoint/2010/main" val="1686386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The new Victorian regulations extend to all disability workers or health workers providing support services to someone living with disability. </a:t>
            </a:r>
          </a:p>
          <a:p>
            <a:endParaRPr lang="en-AU"/>
          </a:p>
          <a:p>
            <a:r>
              <a:rPr lang="en-AU"/>
              <a:t>That includes disability workers, allied health services, and disability service providers. </a:t>
            </a:r>
          </a:p>
          <a:p>
            <a:endParaRPr lang="en-AU"/>
          </a:p>
          <a:p>
            <a:r>
              <a:rPr lang="en-AU"/>
              <a:t>In this way, it provides certainty for people using disability services, that they can expect the same standards no matter what funding or service.</a:t>
            </a:r>
          </a:p>
          <a:p>
            <a:endParaRPr lang="en-AU"/>
          </a:p>
          <a:p>
            <a:r>
              <a:rPr lang="en-AU"/>
              <a:t> </a:t>
            </a:r>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5</a:t>
            </a:fld>
            <a:endParaRPr lang="en-AU" altLang="en-US"/>
          </a:p>
        </p:txBody>
      </p:sp>
    </p:spTree>
    <p:extLst>
      <p:ext uri="{BB962C8B-B14F-4D97-AF65-F5344CB8AC3E}">
        <p14:creationId xmlns:p14="http://schemas.microsoft.com/office/powerpoint/2010/main" val="317428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600" b="0">
                <a:solidFill>
                  <a:schemeClr val="tx1"/>
                </a:solidFill>
              </a:rPr>
              <a:t>The main changes introduced by the Victorian Disability Worker Commission are:</a:t>
            </a:r>
          </a:p>
          <a:p>
            <a:pPr lvl="0"/>
            <a:r>
              <a:rPr lang="en-GB" sz="1600" b="0">
                <a:solidFill>
                  <a:schemeClr val="tx1"/>
                </a:solidFill>
              </a:rPr>
              <a:t> </a:t>
            </a:r>
          </a:p>
          <a:p>
            <a:pPr marL="457200" lvl="0" indent="-457200">
              <a:buFont typeface="Arial" panose="020B0604020202020204" pitchFamily="34" charset="0"/>
              <a:buChar char="•"/>
            </a:pPr>
            <a:r>
              <a:rPr lang="en-GB" sz="2800"/>
              <a:t>A disability worker code of conduct – consistent with the NDIS code of conduct, so the standards are the same – which applies to all workers providing services to people with disability, </a:t>
            </a:r>
            <a:r>
              <a:rPr lang="en-GB" sz="2800">
                <a:solidFill>
                  <a:srgbClr val="FF0000"/>
                </a:solidFill>
              </a:rPr>
              <a:t>no matter whether they are funded through the NDIS or by other funding sources.</a:t>
            </a:r>
          </a:p>
          <a:p>
            <a:pPr marL="457200" lvl="0" indent="-457200">
              <a:buFont typeface="Arial" panose="020B0604020202020204" pitchFamily="34" charset="0"/>
              <a:buChar char="•"/>
            </a:pPr>
            <a:endParaRPr lang="en-GB" sz="2800"/>
          </a:p>
          <a:p>
            <a:pPr marL="457200" lvl="0" indent="-457200">
              <a:buFont typeface="Arial" panose="020B0604020202020204" pitchFamily="34" charset="0"/>
              <a:buChar char="•"/>
            </a:pPr>
            <a:r>
              <a:rPr lang="en-GB" sz="2800"/>
              <a:t>Mandatory notifications if a worker sees misconduct – which means everyone working in disability or for a disability provider must report misconduct to the new commission. </a:t>
            </a:r>
          </a:p>
          <a:p>
            <a:pPr marL="457200" lvl="0" indent="-457200">
              <a:buFont typeface="Arial" panose="020B0604020202020204" pitchFamily="34" charset="0"/>
              <a:buChar char="•"/>
            </a:pPr>
            <a:endParaRPr lang="en-GB" sz="2800"/>
          </a:p>
          <a:p>
            <a:pPr marL="457200" indent="-457200">
              <a:buFont typeface="Arial" panose="020B0604020202020204" pitchFamily="34" charset="0"/>
              <a:buChar char="•"/>
            </a:pPr>
            <a:r>
              <a:rPr lang="en-GB" sz="2800"/>
              <a:t>An free, independent complaints and investigation service – so anyone with concerns about the conduct of a disability can report it to the commission, which has the power to investigate and ban workers.</a:t>
            </a:r>
          </a:p>
          <a:p>
            <a:pPr marL="457200" indent="-457200">
              <a:buFont typeface="Arial" panose="020B0604020202020204" pitchFamily="34" charset="0"/>
              <a:buChar char="•"/>
            </a:pPr>
            <a:endParaRPr lang="en-GB" sz="2800"/>
          </a:p>
          <a:p>
            <a:pPr marL="457200" indent="-457200">
              <a:buFont typeface="Arial" panose="020B0604020202020204" pitchFamily="34" charset="0"/>
              <a:buChar char="•"/>
            </a:pPr>
            <a:r>
              <a:rPr lang="en-GB" sz="2800"/>
              <a:t>A public register of workers banned for misconduct. </a:t>
            </a:r>
            <a:endParaRPr lang="en-AU"/>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6</a:t>
            </a:fld>
            <a:endParaRPr lang="en-AU" altLang="en-US"/>
          </a:p>
        </p:txBody>
      </p:sp>
    </p:spTree>
    <p:extLst>
      <p:ext uri="{BB962C8B-B14F-4D97-AF65-F5344CB8AC3E}">
        <p14:creationId xmlns:p14="http://schemas.microsoft.com/office/powerpoint/2010/main" val="1064309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a:p>
            <a:r>
              <a:rPr lang="en-AU"/>
              <a:t> </a:t>
            </a:r>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7</a:t>
            </a:fld>
            <a:endParaRPr lang="en-AU" altLang="en-US"/>
          </a:p>
        </p:txBody>
      </p:sp>
    </p:spTree>
    <p:extLst>
      <p:ext uri="{BB962C8B-B14F-4D97-AF65-F5344CB8AC3E}">
        <p14:creationId xmlns:p14="http://schemas.microsoft.com/office/powerpoint/2010/main" val="266685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8</a:t>
            </a:fld>
            <a:endParaRPr lang="en-AU" altLang="en-US"/>
          </a:p>
        </p:txBody>
      </p:sp>
    </p:spTree>
    <p:extLst>
      <p:ext uri="{BB962C8B-B14F-4D97-AF65-F5344CB8AC3E}">
        <p14:creationId xmlns:p14="http://schemas.microsoft.com/office/powerpoint/2010/main" val="3863227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a:solidFill>
                <a:schemeClr val="tx1"/>
              </a:solidFill>
              <a:effectLst/>
              <a:latin typeface="+mn-lt"/>
              <a:ea typeface="+mn-ea"/>
              <a:cs typeface="+mn-cs"/>
            </a:endParaRPr>
          </a:p>
          <a:p>
            <a:r>
              <a:rPr lang="en-AU" sz="1200" kern="1200">
                <a:solidFill>
                  <a:schemeClr val="tx1"/>
                </a:solidFill>
                <a:effectLst/>
                <a:latin typeface="+mn-lt"/>
                <a:ea typeface="+mn-ea"/>
                <a:cs typeface="+mn-cs"/>
              </a:rPr>
              <a:t>You must notify the Victorian Disability Worker Commission as soon as practicable after you form a reasonable belief</a:t>
            </a:r>
          </a:p>
          <a:p>
            <a:r>
              <a:rPr lang="en-AU" sz="1200" kern="1200">
                <a:solidFill>
                  <a:schemeClr val="tx1"/>
                </a:solidFill>
                <a:effectLst/>
                <a:latin typeface="+mn-lt"/>
                <a:ea typeface="+mn-ea"/>
                <a:cs typeface="+mn-cs"/>
              </a:rPr>
              <a:t>that behaviour that constitutes notifiable conduct has occurred. </a:t>
            </a:r>
          </a:p>
          <a:p>
            <a:endParaRPr lang="en-AU" sz="1200" kern="1200">
              <a:solidFill>
                <a:schemeClr val="tx1"/>
              </a:solidFill>
              <a:effectLst/>
              <a:latin typeface="+mn-lt"/>
              <a:ea typeface="+mn-ea"/>
              <a:cs typeface="+mn-cs"/>
            </a:endParaRPr>
          </a:p>
          <a:p>
            <a:r>
              <a:rPr lang="en-AU" sz="1200" kern="1200">
                <a:solidFill>
                  <a:schemeClr val="tx1"/>
                </a:solidFill>
                <a:effectLst/>
                <a:latin typeface="+mn-lt"/>
                <a:ea typeface="+mn-ea"/>
                <a:cs typeface="+mn-cs"/>
              </a:rPr>
              <a:t>The Victorian Disability Worker Commission expects you to not delay making a notification once you have formed a reasonable belief.</a:t>
            </a:r>
          </a:p>
          <a:p>
            <a:br>
              <a:rPr lang="en-AU" sz="1200" kern="1200">
                <a:solidFill>
                  <a:schemeClr val="tx1"/>
                </a:solidFill>
                <a:effectLst/>
                <a:latin typeface="+mn-lt"/>
                <a:ea typeface="+mn-ea"/>
                <a:cs typeface="+mn-cs"/>
              </a:rPr>
            </a:br>
            <a:endParaRPr lang="en-AU"/>
          </a:p>
        </p:txBody>
      </p:sp>
      <p:sp>
        <p:nvSpPr>
          <p:cNvPr id="4" name="Slide Number Placeholder 3"/>
          <p:cNvSpPr>
            <a:spLocks noGrp="1"/>
          </p:cNvSpPr>
          <p:nvPr>
            <p:ph type="sldNum" sz="quarter" idx="5"/>
          </p:nvPr>
        </p:nvSpPr>
        <p:spPr/>
        <p:txBody>
          <a:bodyPr/>
          <a:lstStyle/>
          <a:p>
            <a:pPr>
              <a:defRPr/>
            </a:pPr>
            <a:fld id="{DCB09518-359A-43B2-8A2D-1575ED3A054E}" type="slidenum">
              <a:rPr lang="en-AU" altLang="en-US" smtClean="0"/>
              <a:pPr>
                <a:defRPr/>
              </a:pPr>
              <a:t>9</a:t>
            </a:fld>
            <a:endParaRPr lang="en-AU" altLang="en-US"/>
          </a:p>
        </p:txBody>
      </p:sp>
    </p:spTree>
    <p:extLst>
      <p:ext uri="{BB962C8B-B14F-4D97-AF65-F5344CB8AC3E}">
        <p14:creationId xmlns:p14="http://schemas.microsoft.com/office/powerpoint/2010/main" val="349429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34000" y="1998000"/>
            <a:ext cx="9360000" cy="1645200"/>
          </a:xfrm>
        </p:spPr>
        <p:txBody>
          <a:bodyPr anchor="b" anchorCtr="0">
            <a:noAutofit/>
          </a:bodyPr>
          <a:lstStyle>
            <a:lvl1pPr algn="l">
              <a:defRPr sz="2800" b="1" baseline="0">
                <a:solidFill>
                  <a:schemeClr val="bg1"/>
                </a:solidFill>
              </a:defRPr>
            </a:lvl1pPr>
          </a:lstStyle>
          <a:p>
            <a:r>
              <a:rPr lang="en-US"/>
              <a:t>Click to edit Master title style</a:t>
            </a:r>
          </a:p>
        </p:txBody>
      </p:sp>
      <p:sp>
        <p:nvSpPr>
          <p:cNvPr id="3" name="Subtitle 2"/>
          <p:cNvSpPr>
            <a:spLocks noGrp="1"/>
          </p:cNvSpPr>
          <p:nvPr>
            <p:ph type="subTitle" idx="1"/>
          </p:nvPr>
        </p:nvSpPr>
        <p:spPr>
          <a:xfrm>
            <a:off x="1134000" y="3834000"/>
            <a:ext cx="9360000" cy="1566000"/>
          </a:xfrm>
        </p:spPr>
        <p:txBody>
          <a:bodyPr>
            <a:noAutofit/>
          </a:bodyPr>
          <a:lstStyle>
            <a:lvl1pPr marL="0" indent="0" algn="l">
              <a:buNone/>
              <a:defRPr sz="1800" b="0" baseline="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Tree>
    <p:extLst>
      <p:ext uri="{BB962C8B-B14F-4D97-AF65-F5344CB8AC3E}">
        <p14:creationId xmlns:p14="http://schemas.microsoft.com/office/powerpoint/2010/main" val="905702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729E1-3909-4A1C-BF6B-79BF9012E8A5}"/>
              </a:ext>
            </a:extLst>
          </p:cNvPr>
          <p:cNvSpPr>
            <a:spLocks noGrp="1"/>
          </p:cNvSpPr>
          <p:nvPr>
            <p:ph type="title"/>
          </p:nvPr>
        </p:nvSpPr>
        <p:spPr/>
        <p:txBody>
          <a:bodyPr/>
          <a:lstStyle/>
          <a:p>
            <a:r>
              <a:rPr lang="en-US"/>
              <a:t>Click to edit Master title style</a:t>
            </a:r>
            <a:endParaRPr lang="en-AU"/>
          </a:p>
        </p:txBody>
      </p:sp>
      <p:sp>
        <p:nvSpPr>
          <p:cNvPr id="7" name="Content Placeholder 6">
            <a:extLst>
              <a:ext uri="{FF2B5EF4-FFF2-40B4-BE49-F238E27FC236}">
                <a16:creationId xmlns:a16="http://schemas.microsoft.com/office/drawing/2014/main" id="{09022B2C-6C74-43CE-9882-CA93CCE95DC8}"/>
              </a:ext>
            </a:extLst>
          </p:cNvPr>
          <p:cNvSpPr>
            <a:spLocks noGrp="1"/>
          </p:cNvSpPr>
          <p:nvPr>
            <p:ph sz="quarter" idx="13"/>
          </p:nvPr>
        </p:nvSpPr>
        <p:spPr>
          <a:xfrm>
            <a:off x="719138" y="1619999"/>
            <a:ext cx="9540875" cy="48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Footer Placeholder 3">
            <a:extLst>
              <a:ext uri="{FF2B5EF4-FFF2-40B4-BE49-F238E27FC236}">
                <a16:creationId xmlns:a16="http://schemas.microsoft.com/office/drawing/2014/main" id="{90D132C0-B3AA-41B9-9FA1-5CED851D0C6A}"/>
              </a:ext>
            </a:extLst>
          </p:cNvPr>
          <p:cNvSpPr>
            <a:spLocks noGrp="1"/>
          </p:cNvSpPr>
          <p:nvPr>
            <p:ph type="ftr" sz="quarter" idx="11"/>
          </p:nvPr>
        </p:nvSpPr>
        <p:spPr/>
        <p:txBody>
          <a:bodyPr/>
          <a:lstStyle/>
          <a:p>
            <a:pPr>
              <a:defRPr/>
            </a:pPr>
            <a:endParaRPr lang="en-AU"/>
          </a:p>
        </p:txBody>
      </p:sp>
      <p:sp>
        <p:nvSpPr>
          <p:cNvPr id="3" name="Date Placeholder 2">
            <a:extLst>
              <a:ext uri="{FF2B5EF4-FFF2-40B4-BE49-F238E27FC236}">
                <a16:creationId xmlns:a16="http://schemas.microsoft.com/office/drawing/2014/main" id="{7AD40B02-893B-40EF-ACBA-E48CEBC1E7F7}"/>
              </a:ext>
            </a:extLst>
          </p:cNvPr>
          <p:cNvSpPr>
            <a:spLocks noGrp="1"/>
          </p:cNvSpPr>
          <p:nvPr>
            <p:ph type="dt" sz="half" idx="10"/>
          </p:nvPr>
        </p:nvSpPr>
        <p:spPr/>
        <p:txBody>
          <a:bodyPr/>
          <a:lstStyle/>
          <a:p>
            <a:pPr>
              <a:defRPr/>
            </a:pPr>
            <a:endParaRPr lang="en-AU"/>
          </a:p>
        </p:txBody>
      </p:sp>
      <p:sp>
        <p:nvSpPr>
          <p:cNvPr id="5" name="Slide Number Placeholder 4">
            <a:extLst>
              <a:ext uri="{FF2B5EF4-FFF2-40B4-BE49-F238E27FC236}">
                <a16:creationId xmlns:a16="http://schemas.microsoft.com/office/drawing/2014/main" id="{2D37699B-6B8B-4CDC-88CC-4C2642C5C108}"/>
              </a:ext>
            </a:extLst>
          </p:cNvPr>
          <p:cNvSpPr>
            <a:spLocks noGrp="1"/>
          </p:cNvSpPr>
          <p:nvPr>
            <p:ph type="sldNum" sz="quarter" idx="12"/>
          </p:nvPr>
        </p:nvSpPr>
        <p:spPr/>
        <p:txBody>
          <a:bodyPr/>
          <a:lstStyle/>
          <a:p>
            <a:pPr>
              <a:defRPr/>
            </a:pPr>
            <a:fld id="{15AF9A56-2477-4E54-9B3A-54EF47468CB2}" type="slidenum">
              <a:rPr lang="en-AU" altLang="en-US" smtClean="0"/>
              <a:pPr>
                <a:defRPr/>
              </a:pPr>
              <a:t>‹#›</a:t>
            </a:fld>
            <a:endParaRPr lang="en-AU" altLang="en-US"/>
          </a:p>
        </p:txBody>
      </p:sp>
    </p:spTree>
    <p:extLst>
      <p:ext uri="{BB962C8B-B14F-4D97-AF65-F5344CB8AC3E}">
        <p14:creationId xmlns:p14="http://schemas.microsoft.com/office/powerpoint/2010/main" val="1633783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729E1-3909-4A1C-BF6B-79BF9012E8A5}"/>
              </a:ext>
            </a:extLst>
          </p:cNvPr>
          <p:cNvSpPr>
            <a:spLocks noGrp="1"/>
          </p:cNvSpPr>
          <p:nvPr>
            <p:ph type="title"/>
          </p:nvPr>
        </p:nvSpPr>
        <p:spPr/>
        <p:txBody>
          <a:bodyPr/>
          <a:lstStyle/>
          <a:p>
            <a:r>
              <a:rPr lang="en-US"/>
              <a:t>Click to edit Master title style</a:t>
            </a:r>
            <a:endParaRPr lang="en-AU"/>
          </a:p>
        </p:txBody>
      </p:sp>
      <p:sp>
        <p:nvSpPr>
          <p:cNvPr id="7" name="Content Placeholder 6">
            <a:extLst>
              <a:ext uri="{FF2B5EF4-FFF2-40B4-BE49-F238E27FC236}">
                <a16:creationId xmlns:a16="http://schemas.microsoft.com/office/drawing/2014/main" id="{09022B2C-6C74-43CE-9882-CA93CCE95DC8}"/>
              </a:ext>
            </a:extLst>
          </p:cNvPr>
          <p:cNvSpPr>
            <a:spLocks noGrp="1"/>
          </p:cNvSpPr>
          <p:nvPr>
            <p:ph sz="quarter" idx="13"/>
          </p:nvPr>
        </p:nvSpPr>
        <p:spPr>
          <a:xfrm>
            <a:off x="719137" y="1619999"/>
            <a:ext cx="5292000" cy="48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Content Placeholder 6">
            <a:extLst>
              <a:ext uri="{FF2B5EF4-FFF2-40B4-BE49-F238E27FC236}">
                <a16:creationId xmlns:a16="http://schemas.microsoft.com/office/drawing/2014/main" id="{3DF41D1B-AE3D-4A78-9BB7-ABF7D077CDD0}"/>
              </a:ext>
            </a:extLst>
          </p:cNvPr>
          <p:cNvSpPr>
            <a:spLocks noGrp="1"/>
          </p:cNvSpPr>
          <p:nvPr>
            <p:ph sz="quarter" idx="14"/>
          </p:nvPr>
        </p:nvSpPr>
        <p:spPr>
          <a:xfrm>
            <a:off x="6397200" y="1620175"/>
            <a:ext cx="5292000" cy="48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Footer Placeholder 3">
            <a:extLst>
              <a:ext uri="{FF2B5EF4-FFF2-40B4-BE49-F238E27FC236}">
                <a16:creationId xmlns:a16="http://schemas.microsoft.com/office/drawing/2014/main" id="{90D132C0-B3AA-41B9-9FA1-5CED851D0C6A}"/>
              </a:ext>
            </a:extLst>
          </p:cNvPr>
          <p:cNvSpPr>
            <a:spLocks noGrp="1"/>
          </p:cNvSpPr>
          <p:nvPr>
            <p:ph type="ftr" sz="quarter" idx="11"/>
          </p:nvPr>
        </p:nvSpPr>
        <p:spPr/>
        <p:txBody>
          <a:bodyPr/>
          <a:lstStyle/>
          <a:p>
            <a:pPr>
              <a:defRPr/>
            </a:pPr>
            <a:endParaRPr lang="en-AU"/>
          </a:p>
        </p:txBody>
      </p:sp>
      <p:sp>
        <p:nvSpPr>
          <p:cNvPr id="3" name="Date Placeholder 2">
            <a:extLst>
              <a:ext uri="{FF2B5EF4-FFF2-40B4-BE49-F238E27FC236}">
                <a16:creationId xmlns:a16="http://schemas.microsoft.com/office/drawing/2014/main" id="{7AD40B02-893B-40EF-ACBA-E48CEBC1E7F7}"/>
              </a:ext>
            </a:extLst>
          </p:cNvPr>
          <p:cNvSpPr>
            <a:spLocks noGrp="1"/>
          </p:cNvSpPr>
          <p:nvPr>
            <p:ph type="dt" sz="half" idx="10"/>
          </p:nvPr>
        </p:nvSpPr>
        <p:spPr/>
        <p:txBody>
          <a:bodyPr/>
          <a:lstStyle/>
          <a:p>
            <a:pPr>
              <a:defRPr/>
            </a:pPr>
            <a:endParaRPr lang="en-AU"/>
          </a:p>
        </p:txBody>
      </p:sp>
      <p:sp>
        <p:nvSpPr>
          <p:cNvPr id="5" name="Slide Number Placeholder 4">
            <a:extLst>
              <a:ext uri="{FF2B5EF4-FFF2-40B4-BE49-F238E27FC236}">
                <a16:creationId xmlns:a16="http://schemas.microsoft.com/office/drawing/2014/main" id="{2D37699B-6B8B-4CDC-88CC-4C2642C5C108}"/>
              </a:ext>
            </a:extLst>
          </p:cNvPr>
          <p:cNvSpPr>
            <a:spLocks noGrp="1"/>
          </p:cNvSpPr>
          <p:nvPr>
            <p:ph type="sldNum" sz="quarter" idx="12"/>
          </p:nvPr>
        </p:nvSpPr>
        <p:spPr/>
        <p:txBody>
          <a:bodyPr/>
          <a:lstStyle/>
          <a:p>
            <a:pPr>
              <a:defRPr/>
            </a:pPr>
            <a:fld id="{15AF9A56-2477-4E54-9B3A-54EF47468CB2}" type="slidenum">
              <a:rPr lang="en-AU" altLang="en-US" smtClean="0"/>
              <a:pPr>
                <a:defRPr/>
              </a:pPr>
              <a:t>‹#›</a:t>
            </a:fld>
            <a:endParaRPr lang="en-AU" altLang="en-US"/>
          </a:p>
        </p:txBody>
      </p:sp>
    </p:spTree>
    <p:extLst>
      <p:ext uri="{BB962C8B-B14F-4D97-AF65-F5344CB8AC3E}">
        <p14:creationId xmlns:p14="http://schemas.microsoft.com/office/powerpoint/2010/main" val="1716214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729E1-3909-4A1C-BF6B-79BF9012E8A5}"/>
              </a:ext>
            </a:extLst>
          </p:cNvPr>
          <p:cNvSpPr>
            <a:spLocks noGrp="1"/>
          </p:cNvSpPr>
          <p:nvPr>
            <p:ph type="title"/>
          </p:nvPr>
        </p:nvSpPr>
        <p:spPr/>
        <p:txBody>
          <a:bodyPr/>
          <a:lstStyle/>
          <a:p>
            <a:r>
              <a:rPr lang="en-US"/>
              <a:t>Click to edit Master title style</a:t>
            </a:r>
            <a:endParaRPr lang="en-AU"/>
          </a:p>
        </p:txBody>
      </p:sp>
      <p:sp>
        <p:nvSpPr>
          <p:cNvPr id="7" name="Content Placeholder 6">
            <a:extLst>
              <a:ext uri="{FF2B5EF4-FFF2-40B4-BE49-F238E27FC236}">
                <a16:creationId xmlns:a16="http://schemas.microsoft.com/office/drawing/2014/main" id="{09022B2C-6C74-43CE-9882-CA93CCE95DC8}"/>
              </a:ext>
            </a:extLst>
          </p:cNvPr>
          <p:cNvSpPr>
            <a:spLocks noGrp="1"/>
          </p:cNvSpPr>
          <p:nvPr>
            <p:ph sz="quarter" idx="13"/>
          </p:nvPr>
        </p:nvSpPr>
        <p:spPr>
          <a:xfrm>
            <a:off x="719139" y="1619999"/>
            <a:ext cx="3456000" cy="4860000"/>
          </a:xfrm>
        </p:spPr>
        <p:txBody>
          <a:bodyPr/>
          <a:lstStyle>
            <a:lvl1pPr>
              <a:defRPr>
                <a:solidFill>
                  <a:srgbClr val="04003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Content Placeholder 6">
            <a:extLst>
              <a:ext uri="{FF2B5EF4-FFF2-40B4-BE49-F238E27FC236}">
                <a16:creationId xmlns:a16="http://schemas.microsoft.com/office/drawing/2014/main" id="{3DF41D1B-AE3D-4A78-9BB7-ABF7D077CDD0}"/>
              </a:ext>
            </a:extLst>
          </p:cNvPr>
          <p:cNvSpPr>
            <a:spLocks noGrp="1"/>
          </p:cNvSpPr>
          <p:nvPr>
            <p:ph sz="quarter" idx="14"/>
          </p:nvPr>
        </p:nvSpPr>
        <p:spPr>
          <a:xfrm>
            <a:off x="4476169" y="1619912"/>
            <a:ext cx="3456000" cy="48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9" name="Content Placeholder 6">
            <a:extLst>
              <a:ext uri="{FF2B5EF4-FFF2-40B4-BE49-F238E27FC236}">
                <a16:creationId xmlns:a16="http://schemas.microsoft.com/office/drawing/2014/main" id="{DCD3322C-5C3C-4D71-A4D1-0C8F06A357E3}"/>
              </a:ext>
            </a:extLst>
          </p:cNvPr>
          <p:cNvSpPr>
            <a:spLocks noGrp="1"/>
          </p:cNvSpPr>
          <p:nvPr>
            <p:ph sz="quarter" idx="15"/>
          </p:nvPr>
        </p:nvSpPr>
        <p:spPr>
          <a:xfrm>
            <a:off x="8233200" y="1619912"/>
            <a:ext cx="3456000" cy="48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Footer Placeholder 3">
            <a:extLst>
              <a:ext uri="{FF2B5EF4-FFF2-40B4-BE49-F238E27FC236}">
                <a16:creationId xmlns:a16="http://schemas.microsoft.com/office/drawing/2014/main" id="{90D132C0-B3AA-41B9-9FA1-5CED851D0C6A}"/>
              </a:ext>
            </a:extLst>
          </p:cNvPr>
          <p:cNvSpPr>
            <a:spLocks noGrp="1"/>
          </p:cNvSpPr>
          <p:nvPr>
            <p:ph type="ftr" sz="quarter" idx="11"/>
          </p:nvPr>
        </p:nvSpPr>
        <p:spPr/>
        <p:txBody>
          <a:bodyPr/>
          <a:lstStyle/>
          <a:p>
            <a:pPr>
              <a:defRPr/>
            </a:pPr>
            <a:endParaRPr lang="en-AU"/>
          </a:p>
        </p:txBody>
      </p:sp>
      <p:sp>
        <p:nvSpPr>
          <p:cNvPr id="3" name="Date Placeholder 2">
            <a:extLst>
              <a:ext uri="{FF2B5EF4-FFF2-40B4-BE49-F238E27FC236}">
                <a16:creationId xmlns:a16="http://schemas.microsoft.com/office/drawing/2014/main" id="{7AD40B02-893B-40EF-ACBA-E48CEBC1E7F7}"/>
              </a:ext>
            </a:extLst>
          </p:cNvPr>
          <p:cNvSpPr>
            <a:spLocks noGrp="1"/>
          </p:cNvSpPr>
          <p:nvPr>
            <p:ph type="dt" sz="half" idx="10"/>
          </p:nvPr>
        </p:nvSpPr>
        <p:spPr/>
        <p:txBody>
          <a:bodyPr/>
          <a:lstStyle/>
          <a:p>
            <a:pPr>
              <a:defRPr/>
            </a:pPr>
            <a:endParaRPr lang="en-AU"/>
          </a:p>
        </p:txBody>
      </p:sp>
      <p:sp>
        <p:nvSpPr>
          <p:cNvPr id="5" name="Slide Number Placeholder 4">
            <a:extLst>
              <a:ext uri="{FF2B5EF4-FFF2-40B4-BE49-F238E27FC236}">
                <a16:creationId xmlns:a16="http://schemas.microsoft.com/office/drawing/2014/main" id="{2D37699B-6B8B-4CDC-88CC-4C2642C5C108}"/>
              </a:ext>
            </a:extLst>
          </p:cNvPr>
          <p:cNvSpPr>
            <a:spLocks noGrp="1"/>
          </p:cNvSpPr>
          <p:nvPr>
            <p:ph type="sldNum" sz="quarter" idx="12"/>
          </p:nvPr>
        </p:nvSpPr>
        <p:spPr/>
        <p:txBody>
          <a:bodyPr/>
          <a:lstStyle/>
          <a:p>
            <a:pPr>
              <a:defRPr/>
            </a:pPr>
            <a:fld id="{15AF9A56-2477-4E54-9B3A-54EF47468CB2}" type="slidenum">
              <a:rPr lang="en-AU" altLang="en-US" smtClean="0"/>
              <a:pPr>
                <a:defRPr/>
              </a:pPr>
              <a:t>‹#›</a:t>
            </a:fld>
            <a:endParaRPr lang="en-AU" altLang="en-US"/>
          </a:p>
        </p:txBody>
      </p:sp>
    </p:spTree>
    <p:extLst>
      <p:ext uri="{BB962C8B-B14F-4D97-AF65-F5344CB8AC3E}">
        <p14:creationId xmlns:p14="http://schemas.microsoft.com/office/powerpoint/2010/main" val="28361101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lum/>
          </a:blip>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5717D13-A0B8-44FF-83BD-69609A53C4C3}"/>
              </a:ext>
            </a:extLst>
          </p:cNvPr>
          <p:cNvSpPr>
            <a:spLocks noGrp="1"/>
          </p:cNvSpPr>
          <p:nvPr>
            <p:ph type="title"/>
          </p:nvPr>
        </p:nvSpPr>
        <p:spPr bwMode="auto">
          <a:xfrm>
            <a:off x="2160000" y="269875"/>
            <a:ext cx="95292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B2482AE-DB13-49E4-8B2A-5571141A497A}"/>
              </a:ext>
            </a:extLst>
          </p:cNvPr>
          <p:cNvSpPr>
            <a:spLocks noGrp="1"/>
          </p:cNvSpPr>
          <p:nvPr>
            <p:ph type="body" idx="1"/>
          </p:nvPr>
        </p:nvSpPr>
        <p:spPr bwMode="auto">
          <a:xfrm>
            <a:off x="719667" y="1619251"/>
            <a:ext cx="9540000" cy="4860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Footer Placeholder 2">
            <a:extLst>
              <a:ext uri="{FF2B5EF4-FFF2-40B4-BE49-F238E27FC236}">
                <a16:creationId xmlns:a16="http://schemas.microsoft.com/office/drawing/2014/main" id="{E2F044CA-99CF-41DC-BE10-D47868D2CD28}"/>
              </a:ext>
            </a:extLst>
          </p:cNvPr>
          <p:cNvSpPr>
            <a:spLocks noGrp="1"/>
          </p:cNvSpPr>
          <p:nvPr>
            <p:ph type="ftr" sz="quarter" idx="3"/>
          </p:nvPr>
        </p:nvSpPr>
        <p:spPr>
          <a:xfrm>
            <a:off x="719667" y="6480175"/>
            <a:ext cx="6480000" cy="374650"/>
          </a:xfrm>
          <a:prstGeom prst="rect">
            <a:avLst/>
          </a:prstGeom>
        </p:spPr>
        <p:txBody>
          <a:bodyPr vert="horz" lIns="0" tIns="0" rIns="0" bIns="0" rtlCol="0" anchor="t" anchorCtr="0"/>
          <a:lstStyle>
            <a:lvl1pPr algn="l">
              <a:defRPr sz="1200">
                <a:solidFill>
                  <a:schemeClr val="tx1">
                    <a:lumMod val="65000"/>
                    <a:lumOff val="35000"/>
                  </a:schemeClr>
                </a:solidFill>
                <a:latin typeface="Arial" panose="020B0604020202020204" pitchFamily="34" charset="0"/>
              </a:defRPr>
            </a:lvl1pPr>
          </a:lstStyle>
          <a:p>
            <a:pPr>
              <a:defRPr/>
            </a:pPr>
            <a:endParaRPr lang="en-AU"/>
          </a:p>
        </p:txBody>
      </p:sp>
      <p:sp>
        <p:nvSpPr>
          <p:cNvPr id="2" name="Date Placeholder 1">
            <a:extLst>
              <a:ext uri="{FF2B5EF4-FFF2-40B4-BE49-F238E27FC236}">
                <a16:creationId xmlns:a16="http://schemas.microsoft.com/office/drawing/2014/main" id="{E0E0EC71-6181-4D45-9FC7-978DC20CCD10}"/>
              </a:ext>
            </a:extLst>
          </p:cNvPr>
          <p:cNvSpPr>
            <a:spLocks noGrp="1"/>
          </p:cNvSpPr>
          <p:nvPr>
            <p:ph type="dt" sz="half" idx="2"/>
          </p:nvPr>
        </p:nvSpPr>
        <p:spPr>
          <a:xfrm>
            <a:off x="7740000" y="6480175"/>
            <a:ext cx="2520000" cy="374650"/>
          </a:xfrm>
          <a:prstGeom prst="rect">
            <a:avLst/>
          </a:prstGeom>
        </p:spPr>
        <p:txBody>
          <a:bodyPr vert="horz" lIns="0" tIns="0" rIns="0" bIns="0" rtlCol="0" anchor="t" anchorCtr="0"/>
          <a:lstStyle>
            <a:lvl1pPr algn="r">
              <a:defRPr sz="1200">
                <a:solidFill>
                  <a:schemeClr val="tx1">
                    <a:lumMod val="65000"/>
                    <a:lumOff val="35000"/>
                  </a:schemeClr>
                </a:solidFill>
                <a:latin typeface="Arial" panose="020B0604020202020204" pitchFamily="34" charset="0"/>
              </a:defRPr>
            </a:lvl1pPr>
          </a:lstStyle>
          <a:p>
            <a:pPr>
              <a:defRPr/>
            </a:pPr>
            <a:endParaRPr lang="en-AU"/>
          </a:p>
        </p:txBody>
      </p:sp>
      <p:sp>
        <p:nvSpPr>
          <p:cNvPr id="4" name="Slide Number Placeholder 3">
            <a:extLst>
              <a:ext uri="{FF2B5EF4-FFF2-40B4-BE49-F238E27FC236}">
                <a16:creationId xmlns:a16="http://schemas.microsoft.com/office/drawing/2014/main" id="{B27AB8C5-A495-4502-AF71-8E806D33322B}"/>
              </a:ext>
            </a:extLst>
          </p:cNvPr>
          <p:cNvSpPr>
            <a:spLocks noGrp="1"/>
          </p:cNvSpPr>
          <p:nvPr>
            <p:ph type="sldNum" sz="quarter" idx="4"/>
          </p:nvPr>
        </p:nvSpPr>
        <p:spPr>
          <a:xfrm>
            <a:off x="10969533" y="6480000"/>
            <a:ext cx="719667" cy="374650"/>
          </a:xfrm>
          <a:prstGeom prst="rect">
            <a:avLst/>
          </a:prstGeom>
        </p:spPr>
        <p:txBody>
          <a:bodyPr vert="horz" wrap="square" lIns="0" tIns="0" rIns="0" bIns="0" numCol="1" anchor="t" anchorCtr="0" compatLnSpc="1">
            <a:prstTxWarp prst="textNoShape">
              <a:avLst/>
            </a:prstTxWarp>
          </a:bodyPr>
          <a:lstStyle>
            <a:lvl1pPr algn="r">
              <a:defRPr sz="1200">
                <a:solidFill>
                  <a:srgbClr val="595959"/>
                </a:solidFill>
              </a:defRPr>
            </a:lvl1pPr>
          </a:lstStyle>
          <a:p>
            <a:pPr>
              <a:defRPr/>
            </a:pPr>
            <a:fld id="{15AF9A56-2477-4E54-9B3A-54EF47468CB2}" type="slidenum">
              <a:rPr lang="en-AU" altLang="en-US"/>
              <a:pPr>
                <a:defRPr/>
              </a:pPr>
              <a:t>‹#›</a:t>
            </a:fld>
            <a:endParaRPr lang="en-AU" altLang="en-US"/>
          </a:p>
        </p:txBody>
      </p:sp>
    </p:spTree>
  </p:cSld>
  <p:clrMap bg1="lt1" tx1="dk1" bg2="lt2" tx2="dk2" accent1="accent1" accent2="accent2" accent3="accent3" accent4="accent4" accent5="accent5" accent6="accent6" hlink="hlink" folHlink="folHlink"/>
  <p:sldLayoutIdLst>
    <p:sldLayoutId id="2147483911" r:id="rId1"/>
    <p:sldLayoutId id="2147483913" r:id="rId2"/>
    <p:sldLayoutId id="2147483914" r:id="rId3"/>
    <p:sldLayoutId id="2147483915" r:id="rId4"/>
  </p:sldLayoutIdLst>
  <p:hf sldNum="0" hdr="0" ftr="0" dt="0"/>
  <p:txStyles>
    <p:titleStyle>
      <a:lvl1pPr algn="r" defTabSz="457200" rtl="0" eaLnBrk="1" fontAlgn="base" hangingPunct="1">
        <a:spcBef>
          <a:spcPct val="0"/>
        </a:spcBef>
        <a:spcAft>
          <a:spcPct val="0"/>
        </a:spcAft>
        <a:defRPr sz="2000" b="1" kern="1200">
          <a:solidFill>
            <a:srgbClr val="1D1937"/>
          </a:solidFill>
          <a:latin typeface="Arial"/>
          <a:ea typeface="ＭＳ Ｐゴシック" charset="0"/>
          <a:cs typeface="Arial"/>
        </a:defRPr>
      </a:lvl1pPr>
      <a:lvl2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2pPr>
      <a:lvl3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3pPr>
      <a:lvl4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4pPr>
      <a:lvl5pPr algn="l" defTabSz="457200" rtl="0" eaLnBrk="1" fontAlgn="base" hangingPunct="1">
        <a:spcBef>
          <a:spcPct val="0"/>
        </a:spcBef>
        <a:spcAft>
          <a:spcPct val="0"/>
        </a:spcAft>
        <a:defRPr sz="2400">
          <a:solidFill>
            <a:schemeClr val="bg1"/>
          </a:solidFill>
          <a:latin typeface="Arial" charset="0"/>
          <a:ea typeface="ＭＳ Ｐゴシック" charset="0"/>
          <a:cs typeface="Arial" pitchFamily="34" charset="0"/>
        </a:defRPr>
      </a:lvl5pPr>
      <a:lvl6pPr marL="4572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2400">
          <a:solidFill>
            <a:schemeClr val="tx1"/>
          </a:solidFill>
          <a:latin typeface="Arial" charset="0"/>
          <a:ea typeface="ＭＳ Ｐゴシック" charset="0"/>
          <a:cs typeface="ＭＳ Ｐゴシック" charset="0"/>
        </a:defRPr>
      </a:lvl9pPr>
    </p:titleStyle>
    <p:bodyStyle>
      <a:lvl1pPr algn="l" defTabSz="457200" rtl="0" eaLnBrk="1" fontAlgn="base" hangingPunct="1">
        <a:lnSpc>
          <a:spcPct val="110000"/>
        </a:lnSpc>
        <a:spcBef>
          <a:spcPts val="800"/>
        </a:spcBef>
        <a:spcAft>
          <a:spcPts val="800"/>
        </a:spcAft>
        <a:defRPr sz="2000" b="1" kern="1200">
          <a:solidFill>
            <a:srgbClr val="04003F"/>
          </a:solidFill>
          <a:latin typeface="+mn-lt"/>
          <a:ea typeface="ＭＳ Ｐゴシック" charset="0"/>
          <a:cs typeface="ＭＳ Ｐゴシック" charset="0"/>
        </a:defRPr>
      </a:lvl1pPr>
      <a:lvl2pPr algn="l" defTabSz="457200" rtl="0" eaLnBrk="1" fontAlgn="base" hangingPunct="1">
        <a:lnSpc>
          <a:spcPct val="110000"/>
        </a:lnSpc>
        <a:spcBef>
          <a:spcPct val="0"/>
        </a:spcBef>
        <a:spcAft>
          <a:spcPts val="800"/>
        </a:spcAft>
        <a:defRPr sz="2000" kern="1200">
          <a:solidFill>
            <a:schemeClr val="tx1"/>
          </a:solidFill>
          <a:latin typeface="+mn-lt"/>
          <a:ea typeface="ＭＳ Ｐゴシック" charset="0"/>
          <a:cs typeface="+mn-cs"/>
        </a:defRPr>
      </a:lvl2pPr>
      <a:lvl3pPr marL="250825"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3pPr>
      <a:lvl4pPr marL="503238"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4pPr>
      <a:lvl5pPr marL="755650" indent="-250825" algn="l" defTabSz="457200" rtl="0" eaLnBrk="1" fontAlgn="base" hangingPunct="1">
        <a:lnSpc>
          <a:spcPct val="110000"/>
        </a:lnSpc>
        <a:spcBef>
          <a:spcPct val="0"/>
        </a:spcBef>
        <a:spcAft>
          <a:spcPts val="80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07423D10-AE94-44F2-8F86-8BBEC30C83FD}"/>
              </a:ext>
            </a:extLst>
          </p:cNvPr>
          <p:cNvSpPr>
            <a:spLocks noGrp="1"/>
          </p:cNvSpPr>
          <p:nvPr>
            <p:ph type="ctrTitle"/>
          </p:nvPr>
        </p:nvSpPr>
        <p:spPr/>
        <p:txBody>
          <a:bodyPr/>
          <a:lstStyle/>
          <a:p>
            <a:r>
              <a:rPr lang="en-US" altLang="en-US">
                <a:ea typeface="ＭＳ Ｐゴシック"/>
              </a:rPr>
              <a:t>Understanding the </a:t>
            </a:r>
            <a:br>
              <a:rPr lang="en-US" altLang="en-US"/>
            </a:br>
            <a:r>
              <a:rPr lang="en-US" altLang="en-US">
                <a:ea typeface="ＭＳ Ｐゴシック"/>
              </a:rPr>
              <a:t>Disability Worker Regulation Scheme changes</a:t>
            </a:r>
            <a:endParaRPr lang="en-US" altLang="en-US"/>
          </a:p>
        </p:txBody>
      </p:sp>
      <p:sp>
        <p:nvSpPr>
          <p:cNvPr id="5123" name="Subtitle 2">
            <a:extLst>
              <a:ext uri="{FF2B5EF4-FFF2-40B4-BE49-F238E27FC236}">
                <a16:creationId xmlns:a16="http://schemas.microsoft.com/office/drawing/2014/main" id="{35776997-EF00-452E-BAC0-0646F5280C48}"/>
              </a:ext>
            </a:extLst>
          </p:cNvPr>
          <p:cNvSpPr>
            <a:spLocks noGrp="1"/>
          </p:cNvSpPr>
          <p:nvPr>
            <p:ph type="subTitle" idx="1"/>
          </p:nvPr>
        </p:nvSpPr>
        <p:spPr/>
        <p:txBody>
          <a:bodyPr/>
          <a:lstStyle/>
          <a:p>
            <a:r>
              <a:rPr lang="en-US" altLang="en-US"/>
              <a:t>Presented by [insert name of </a:t>
            </a:r>
            <a:r>
              <a:rPr lang="en-US" altLang="en-US" err="1"/>
              <a:t>organisation</a:t>
            </a:r>
            <a:r>
              <a:rPr lang="en-US" altLang="en-US"/>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E242-351A-4B80-BDF8-CA3BDB09237C}"/>
              </a:ext>
            </a:extLst>
          </p:cNvPr>
          <p:cNvSpPr>
            <a:spLocks noGrp="1"/>
          </p:cNvSpPr>
          <p:nvPr>
            <p:ph type="title"/>
          </p:nvPr>
        </p:nvSpPr>
        <p:spPr/>
        <p:txBody>
          <a:bodyPr/>
          <a:lstStyle/>
          <a:p>
            <a:r>
              <a:rPr lang="en-AU">
                <a:solidFill>
                  <a:srgbClr val="04003F"/>
                </a:solidFill>
                <a:ea typeface="ＭＳ Ｐゴシック"/>
              </a:rPr>
              <a:t>The Commission takes complaints about any Victorian disability worker.</a:t>
            </a:r>
          </a:p>
        </p:txBody>
      </p:sp>
      <p:sp>
        <p:nvSpPr>
          <p:cNvPr id="3" name="Content Placeholder 2">
            <a:extLst>
              <a:ext uri="{FF2B5EF4-FFF2-40B4-BE49-F238E27FC236}">
                <a16:creationId xmlns:a16="http://schemas.microsoft.com/office/drawing/2014/main" id="{14E3867A-2FFC-41D1-88CE-7221B54157A3}"/>
              </a:ext>
            </a:extLst>
          </p:cNvPr>
          <p:cNvSpPr>
            <a:spLocks noGrp="1"/>
          </p:cNvSpPr>
          <p:nvPr>
            <p:ph sz="quarter" idx="13"/>
          </p:nvPr>
        </p:nvSpPr>
        <p:spPr>
          <a:xfrm>
            <a:off x="814673" y="1387987"/>
            <a:ext cx="10758628" cy="4860000"/>
          </a:xfrm>
        </p:spPr>
        <p:txBody>
          <a:bodyPr/>
          <a:lstStyle/>
          <a:p>
            <a:pPr marL="342900" lvl="3" indent="-342900">
              <a:buFont typeface="Arial" panose="020B0604020202020204" pitchFamily="34" charset="0"/>
              <a:buChar char="•"/>
            </a:pPr>
            <a:r>
              <a:rPr lang="en-GB">
                <a:solidFill>
                  <a:srgbClr val="04003F"/>
                </a:solidFill>
                <a:ea typeface="ＭＳ Ｐゴシック"/>
              </a:rPr>
              <a:t>Anyone can report a complaint to the Commission; the service is independent and impartial.</a:t>
            </a:r>
            <a:endParaRPr lang="en-GB">
              <a:solidFill>
                <a:srgbClr val="04003F"/>
              </a:solidFill>
              <a:ea typeface="ＭＳ Ｐゴシック"/>
              <a:cs typeface="Arial"/>
            </a:endParaRPr>
          </a:p>
          <a:p>
            <a:pPr marL="342900" lvl="3" indent="-342900">
              <a:buFont typeface="Arial" panose="020B0604020202020204" pitchFamily="34" charset="0"/>
              <a:buChar char="•"/>
            </a:pPr>
            <a:r>
              <a:rPr lang="en-AU">
                <a:solidFill>
                  <a:srgbClr val="04003F"/>
                </a:solidFill>
                <a:ea typeface="ＭＳ Ｐゴシック"/>
              </a:rPr>
              <a:t>The Commission is a unique regulator because it directly regulates individual disability workers, not service providers.</a:t>
            </a:r>
            <a:endParaRPr lang="en-AU">
              <a:solidFill>
                <a:srgbClr val="04003F"/>
              </a:solidFill>
              <a:ea typeface="ＭＳ Ｐゴシック"/>
              <a:cs typeface="Arial"/>
            </a:endParaRPr>
          </a:p>
          <a:p>
            <a:pPr marL="342900" lvl="3" indent="-342900">
              <a:buFont typeface="Arial" panose="020B0604020202020204" pitchFamily="34" charset="0"/>
              <a:buChar char="•"/>
            </a:pPr>
            <a:r>
              <a:rPr lang="en-AU">
                <a:solidFill>
                  <a:srgbClr val="04003F"/>
                </a:solidFill>
                <a:ea typeface="ＭＳ Ｐゴシック"/>
              </a:rPr>
              <a:t>It regulates all disability workers in Victoria, regardless of the funding source or the service.</a:t>
            </a:r>
            <a:endParaRPr lang="en-AU" sz="1600" b="0">
              <a:solidFill>
                <a:srgbClr val="04003F"/>
              </a:solidFill>
              <a:ea typeface="ＭＳ Ｐゴシック"/>
              <a:cs typeface="Arial"/>
            </a:endParaRPr>
          </a:p>
          <a:p>
            <a:pPr marL="342900" lvl="3" indent="-342900">
              <a:buFont typeface="Arial" panose="020B0604020202020204" pitchFamily="34" charset="0"/>
              <a:buChar char="•"/>
            </a:pPr>
            <a:r>
              <a:rPr lang="en-GB">
                <a:solidFill>
                  <a:srgbClr val="04003F"/>
                </a:solidFill>
                <a:ea typeface="ＭＳ Ｐゴシック"/>
              </a:rPr>
              <a:t>Complaints can be made about a disability worker’s: </a:t>
            </a:r>
            <a:endParaRPr lang="en-GB">
              <a:solidFill>
                <a:srgbClr val="04003F"/>
              </a:solidFill>
              <a:cs typeface="Arial"/>
            </a:endParaRPr>
          </a:p>
          <a:p>
            <a:pPr marL="721995" lvl="4" indent="-273050">
              <a:buFont typeface="Arial" panose="020B0604020202020204" pitchFamily="34" charset="0"/>
              <a:buChar char="•"/>
            </a:pPr>
            <a:r>
              <a:rPr lang="en-GB">
                <a:solidFill>
                  <a:srgbClr val="04003F"/>
                </a:solidFill>
                <a:ea typeface="ＭＳ Ｐゴシック"/>
              </a:rPr>
              <a:t>standard of work;</a:t>
            </a:r>
            <a:endParaRPr lang="en-GB">
              <a:solidFill>
                <a:srgbClr val="04003F"/>
              </a:solidFill>
              <a:ea typeface="ＭＳ Ｐゴシック"/>
              <a:cs typeface="Arial"/>
            </a:endParaRPr>
          </a:p>
          <a:p>
            <a:pPr marL="721995" lvl="4" indent="-273050">
              <a:buFont typeface="Arial" panose="020B0604020202020204" pitchFamily="34" charset="0"/>
              <a:buChar char="•"/>
            </a:pPr>
            <a:r>
              <a:rPr lang="en-GB">
                <a:solidFill>
                  <a:srgbClr val="04003F"/>
                </a:solidFill>
                <a:ea typeface="ＭＳ Ｐゴシック"/>
              </a:rPr>
              <a:t>knowledge, skill or judgement;</a:t>
            </a:r>
            <a:endParaRPr lang="en-GB">
              <a:solidFill>
                <a:srgbClr val="04003F"/>
              </a:solidFill>
              <a:ea typeface="ＭＳ Ｐゴシック"/>
              <a:cs typeface="Arial"/>
            </a:endParaRPr>
          </a:p>
          <a:p>
            <a:pPr marL="721995" lvl="4" indent="-273050">
              <a:buFont typeface="Arial" panose="020B0604020202020204" pitchFamily="34" charset="0"/>
              <a:buChar char="•"/>
            </a:pPr>
            <a:r>
              <a:rPr lang="en-GB">
                <a:solidFill>
                  <a:srgbClr val="04003F"/>
                </a:solidFill>
                <a:ea typeface="ＭＳ Ｐゴシック"/>
              </a:rPr>
              <a:t>capacity to provide services safely.</a:t>
            </a:r>
            <a:endParaRPr lang="en-GB">
              <a:solidFill>
                <a:srgbClr val="04003F"/>
              </a:solidFill>
              <a:ea typeface="ＭＳ Ｐゴシック"/>
              <a:cs typeface="Arial"/>
            </a:endParaRPr>
          </a:p>
          <a:p>
            <a:pPr marL="342900" lvl="3" indent="-342900">
              <a:buFont typeface="Arial" panose="020B0604020202020204" pitchFamily="34" charset="0"/>
              <a:buChar char="•"/>
            </a:pPr>
            <a:r>
              <a:rPr lang="en-GB">
                <a:solidFill>
                  <a:srgbClr val="04003F"/>
                </a:solidFill>
                <a:ea typeface="ＭＳ Ｐゴシック"/>
              </a:rPr>
              <a:t>The Commission has the power to take action; it can investigate reports of worker misconduct and it can ban workers found to have put safety at risk.</a:t>
            </a:r>
            <a:endParaRPr lang="en-GB">
              <a:solidFill>
                <a:srgbClr val="04003F"/>
              </a:solidFill>
              <a:ea typeface="ＭＳ Ｐゴシック"/>
              <a:cs typeface="Arial"/>
            </a:endParaRPr>
          </a:p>
          <a:p>
            <a:pPr marL="0" lvl="3" indent="0">
              <a:buNone/>
            </a:pPr>
            <a:r>
              <a:rPr lang="en-GB" b="1">
                <a:solidFill>
                  <a:srgbClr val="04003F"/>
                </a:solidFill>
                <a:ea typeface="ＭＳ Ｐゴシック"/>
              </a:rPr>
              <a:t>Complaints can be made via an online form at vdwc.vic.gov.au or calling on 1800 497 132.</a:t>
            </a:r>
            <a:endParaRPr lang="en-GB" b="1">
              <a:solidFill>
                <a:srgbClr val="04003F"/>
              </a:solidFill>
              <a:ea typeface="ＭＳ Ｐゴシック"/>
              <a:cs typeface="Arial"/>
            </a:endParaRPr>
          </a:p>
          <a:p>
            <a:pPr marL="342900" lvl="3" indent="-342900">
              <a:buFont typeface="Arial" panose="020B0604020202020204" pitchFamily="34" charset="0"/>
              <a:buChar char="•"/>
            </a:pPr>
            <a:endParaRPr lang="en-GB"/>
          </a:p>
          <a:p>
            <a:pPr marL="342900" lvl="3" indent="-342900">
              <a:buFont typeface="Arial" panose="020B0604020202020204" pitchFamily="34" charset="0"/>
              <a:buChar char="•"/>
            </a:pPr>
            <a:endParaRPr lang="en-GB"/>
          </a:p>
        </p:txBody>
      </p:sp>
    </p:spTree>
    <p:extLst>
      <p:ext uri="{BB962C8B-B14F-4D97-AF65-F5344CB8AC3E}">
        <p14:creationId xmlns:p14="http://schemas.microsoft.com/office/powerpoint/2010/main" val="905006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BCEB5-8335-44E0-A2FD-99C921C4B9AB}"/>
              </a:ext>
            </a:extLst>
          </p:cNvPr>
          <p:cNvSpPr>
            <a:spLocks noGrp="1"/>
          </p:cNvSpPr>
          <p:nvPr>
            <p:ph type="title"/>
          </p:nvPr>
        </p:nvSpPr>
        <p:spPr/>
        <p:txBody>
          <a:bodyPr/>
          <a:lstStyle/>
          <a:p>
            <a:r>
              <a:rPr lang="en-US">
                <a:solidFill>
                  <a:srgbClr val="04003F"/>
                </a:solidFill>
                <a:ea typeface="ＭＳ Ｐゴシック"/>
              </a:rPr>
              <a:t>T</a:t>
            </a:r>
            <a:r>
              <a:rPr lang="en-US">
                <a:solidFill>
                  <a:schemeClr val="tx2">
                    <a:lumMod val="75000"/>
                  </a:schemeClr>
                </a:solidFill>
                <a:ea typeface="ＭＳ Ｐゴシック"/>
              </a:rPr>
              <a:t>he Victorian Disability Worker Commissioner can issue prohibition orders</a:t>
            </a:r>
            <a:r>
              <a:rPr lang="en-US" b="0">
                <a:solidFill>
                  <a:schemeClr val="tx2">
                    <a:lumMod val="75000"/>
                  </a:schemeClr>
                </a:solidFill>
                <a:ea typeface="ＭＳ Ｐゴシック"/>
              </a:rPr>
              <a:t> </a:t>
            </a:r>
            <a:endParaRPr lang="en-US">
              <a:solidFill>
                <a:schemeClr val="tx2">
                  <a:lumMod val="75000"/>
                </a:schemeClr>
              </a:solidFill>
              <a:ea typeface="ＭＳ Ｐゴシック"/>
            </a:endParaRPr>
          </a:p>
        </p:txBody>
      </p:sp>
      <p:sp>
        <p:nvSpPr>
          <p:cNvPr id="3" name="Content Placeholder 2">
            <a:extLst>
              <a:ext uri="{FF2B5EF4-FFF2-40B4-BE49-F238E27FC236}">
                <a16:creationId xmlns:a16="http://schemas.microsoft.com/office/drawing/2014/main" id="{FCBAC11A-D3B1-4A8D-957A-D99881401BF0}"/>
              </a:ext>
            </a:extLst>
          </p:cNvPr>
          <p:cNvSpPr>
            <a:spLocks noGrp="1"/>
          </p:cNvSpPr>
          <p:nvPr>
            <p:ph sz="quarter" idx="13"/>
          </p:nvPr>
        </p:nvSpPr>
        <p:spPr>
          <a:xfrm>
            <a:off x="719138" y="1342093"/>
            <a:ext cx="10733180" cy="4860000"/>
          </a:xfrm>
        </p:spPr>
        <p:txBody>
          <a:bodyPr/>
          <a:lstStyle/>
          <a:p>
            <a:r>
              <a:rPr lang="en-US" sz="2000" b="0" kern="1200">
                <a:solidFill>
                  <a:schemeClr val="tx2">
                    <a:lumMod val="75000"/>
                  </a:schemeClr>
                </a:solidFill>
                <a:latin typeface="Arial"/>
                <a:ea typeface="Arial"/>
                <a:cs typeface="Arial"/>
              </a:rPr>
              <a:t>The </a:t>
            </a:r>
            <a:r>
              <a:rPr lang="en-US" b="0">
                <a:solidFill>
                  <a:schemeClr val="tx2">
                    <a:lumMod val="75000"/>
                  </a:schemeClr>
                </a:solidFill>
                <a:latin typeface="Arial"/>
                <a:ea typeface="Arial"/>
                <a:cs typeface="Arial"/>
              </a:rPr>
              <a:t>Commissioner</a:t>
            </a:r>
            <a:r>
              <a:rPr lang="en-US" sz="2000" b="0" kern="1200">
                <a:solidFill>
                  <a:schemeClr val="tx2">
                    <a:lumMod val="75000"/>
                  </a:schemeClr>
                </a:solidFill>
                <a:latin typeface="Arial"/>
                <a:ea typeface="Arial"/>
                <a:cs typeface="Arial"/>
              </a:rPr>
              <a:t> has the power to issue prohibition orders </a:t>
            </a:r>
            <a:r>
              <a:rPr lang="en-US" b="0">
                <a:solidFill>
                  <a:schemeClr val="tx2">
                    <a:lumMod val="75000"/>
                  </a:schemeClr>
                </a:solidFill>
                <a:latin typeface="Arial"/>
                <a:ea typeface="Arial"/>
                <a:cs typeface="Arial"/>
              </a:rPr>
              <a:t>of unregistered</a:t>
            </a:r>
            <a:r>
              <a:rPr lang="en-US" sz="2000" b="0" kern="1200">
                <a:solidFill>
                  <a:schemeClr val="tx2">
                    <a:lumMod val="75000"/>
                  </a:schemeClr>
                </a:solidFill>
                <a:latin typeface="Arial"/>
                <a:ea typeface="Arial"/>
                <a:cs typeface="Arial"/>
              </a:rPr>
              <a:t> disability workers. </a:t>
            </a:r>
          </a:p>
          <a:p>
            <a:pPr algn="l" rtl="0"/>
            <a:r>
              <a:rPr lang="en-US" sz="2000" b="0" kern="1200">
                <a:solidFill>
                  <a:schemeClr val="tx2">
                    <a:lumMod val="75000"/>
                  </a:schemeClr>
                </a:solidFill>
                <a:latin typeface="Arial"/>
                <a:ea typeface="Arial"/>
                <a:cs typeface="Arial"/>
              </a:rPr>
              <a:t>A prohibition order stops a person from being able to lawfully </a:t>
            </a:r>
            <a:r>
              <a:rPr lang="en-US" sz="2000" b="0" kern="1200" err="1">
                <a:solidFill>
                  <a:schemeClr val="tx2">
                    <a:lumMod val="75000"/>
                  </a:schemeClr>
                </a:solidFill>
                <a:latin typeface="Arial"/>
                <a:ea typeface="Arial"/>
                <a:cs typeface="Arial"/>
              </a:rPr>
              <a:t>practise</a:t>
            </a:r>
            <a:r>
              <a:rPr lang="en-US" sz="2000" b="0" kern="1200">
                <a:solidFill>
                  <a:schemeClr val="tx2">
                    <a:lumMod val="75000"/>
                  </a:schemeClr>
                </a:solidFill>
                <a:latin typeface="Arial"/>
                <a:ea typeface="Arial"/>
                <a:cs typeface="Arial"/>
              </a:rPr>
              <a:t> as a disability worker or requires that they can only work if certain conditions are met. </a:t>
            </a:r>
          </a:p>
          <a:p>
            <a:pPr algn="l" rtl="0"/>
            <a:r>
              <a:rPr lang="en-US" sz="2000" b="0" kern="1200">
                <a:solidFill>
                  <a:schemeClr val="tx2">
                    <a:lumMod val="75000"/>
                  </a:schemeClr>
                </a:solidFill>
                <a:latin typeface="Arial"/>
                <a:ea typeface="Arial"/>
                <a:cs typeface="Arial"/>
              </a:rPr>
              <a:t>The Commissioner can make a prohibition order if they are satisfied that it is necessary to avoid a serious risk to the life, health, safety or welfare of a person or the health, safety or welfare of the public, and that the unregistered disability worker:</a:t>
            </a:r>
          </a:p>
          <a:p>
            <a:pPr marL="171450" indent="-171450" algn="l" rtl="0">
              <a:buFont typeface="Arial"/>
              <a:buChar char="•"/>
            </a:pPr>
            <a:r>
              <a:rPr lang="en-US" sz="1400" b="0" kern="1200">
                <a:solidFill>
                  <a:schemeClr val="tx2">
                    <a:lumMod val="75000"/>
                  </a:schemeClr>
                </a:solidFill>
                <a:latin typeface="Arial"/>
                <a:ea typeface="Arial"/>
                <a:cs typeface="Arial"/>
              </a:rPr>
              <a:t>has breached the Disability Service Safeguards Code of Conduct</a:t>
            </a:r>
          </a:p>
          <a:p>
            <a:pPr marL="171450" indent="-171450" algn="l" rtl="0">
              <a:buFont typeface="Arial"/>
              <a:buChar char="•"/>
            </a:pPr>
            <a:r>
              <a:rPr lang="en-US" sz="1400" b="0" kern="1200">
                <a:solidFill>
                  <a:schemeClr val="tx2">
                    <a:lumMod val="75000"/>
                  </a:schemeClr>
                </a:solidFill>
                <a:latin typeface="Arial"/>
                <a:ea typeface="Arial"/>
                <a:cs typeface="Arial"/>
              </a:rPr>
              <a:t>has been convicted or found guilty of a prescribed offence </a:t>
            </a:r>
          </a:p>
          <a:p>
            <a:pPr marL="171450" indent="-171450" algn="l" rtl="0">
              <a:buFont typeface="Arial"/>
              <a:buChar char="•"/>
            </a:pPr>
            <a:r>
              <a:rPr lang="en-US" sz="1400" b="0" kern="1200">
                <a:solidFill>
                  <a:schemeClr val="tx2">
                    <a:lumMod val="75000"/>
                  </a:schemeClr>
                </a:solidFill>
                <a:latin typeface="Arial"/>
                <a:ea typeface="Arial"/>
                <a:cs typeface="Arial"/>
              </a:rPr>
              <a:t>has been issued an exclusion, or had a clearance suspended or revoked by an NDIS worker screening unit </a:t>
            </a:r>
          </a:p>
          <a:p>
            <a:pPr marL="171450" indent="-171450" algn="l" rtl="0">
              <a:buFont typeface="Arial"/>
              <a:buChar char="•"/>
            </a:pPr>
            <a:r>
              <a:rPr lang="en-US" sz="1400" b="0" kern="1200">
                <a:solidFill>
                  <a:schemeClr val="tx2">
                    <a:lumMod val="75000"/>
                  </a:schemeClr>
                </a:solidFill>
                <a:latin typeface="Arial"/>
                <a:ea typeface="Arial"/>
                <a:cs typeface="Arial"/>
              </a:rPr>
              <a:t>is the subject of an interim bar in relation to a NDIS worker screening check </a:t>
            </a:r>
          </a:p>
          <a:p>
            <a:pPr marL="171450" indent="-171450" algn="l" rtl="0">
              <a:buFont typeface="Arial"/>
              <a:buChar char="•"/>
            </a:pPr>
            <a:r>
              <a:rPr lang="en-US" sz="1400" b="0" kern="1200">
                <a:solidFill>
                  <a:schemeClr val="tx2">
                    <a:lumMod val="75000"/>
                  </a:schemeClr>
                </a:solidFill>
                <a:latin typeface="Arial"/>
                <a:ea typeface="Arial"/>
                <a:cs typeface="Arial"/>
              </a:rPr>
              <a:t>is the subject of (in relation to disability or health services) a prohibition order or banning order by another regulator.  </a:t>
            </a:r>
          </a:p>
          <a:p>
            <a:r>
              <a:rPr lang="en-US" b="0" kern="1200">
                <a:solidFill>
                  <a:schemeClr val="tx2">
                    <a:lumMod val="75000"/>
                  </a:schemeClr>
                </a:solidFill>
                <a:latin typeface="Arial"/>
                <a:ea typeface="Arial"/>
                <a:cs typeface="Arial"/>
              </a:rPr>
              <a:t>Until </a:t>
            </a:r>
            <a:r>
              <a:rPr lang="en-US" b="0">
                <a:solidFill>
                  <a:schemeClr val="tx2">
                    <a:lumMod val="75000"/>
                  </a:schemeClr>
                </a:solidFill>
                <a:latin typeface="Arial"/>
                <a:ea typeface="Arial"/>
                <a:cs typeface="Arial"/>
              </a:rPr>
              <a:t>registration</a:t>
            </a:r>
            <a:r>
              <a:rPr lang="en-US" b="0" kern="1200">
                <a:solidFill>
                  <a:schemeClr val="tx2">
                    <a:lumMod val="75000"/>
                  </a:schemeClr>
                </a:solidFill>
                <a:latin typeface="Arial"/>
                <a:ea typeface="Arial"/>
                <a:cs typeface="Arial"/>
              </a:rPr>
              <a:t> commences in 2021 </a:t>
            </a:r>
            <a:r>
              <a:rPr lang="en-US" b="0">
                <a:solidFill>
                  <a:schemeClr val="tx2">
                    <a:lumMod val="75000"/>
                  </a:schemeClr>
                </a:solidFill>
                <a:latin typeface="Arial"/>
                <a:ea typeface="Arial"/>
                <a:cs typeface="Arial"/>
              </a:rPr>
              <a:t>these</a:t>
            </a:r>
            <a:r>
              <a:rPr lang="en-US" b="0" kern="1200">
                <a:solidFill>
                  <a:schemeClr val="tx2">
                    <a:lumMod val="75000"/>
                  </a:schemeClr>
                </a:solidFill>
                <a:latin typeface="Arial"/>
                <a:ea typeface="Arial"/>
                <a:cs typeface="Arial"/>
              </a:rPr>
              <a:t> powers apply to all Victorian disability workers</a:t>
            </a:r>
            <a:r>
              <a:rPr lang="en-US" sz="1200" b="0" kern="1200">
                <a:solidFill>
                  <a:schemeClr val="tx2">
                    <a:lumMod val="75000"/>
                  </a:schemeClr>
                </a:solidFill>
                <a:latin typeface="Arial"/>
                <a:ea typeface="Arial"/>
                <a:cs typeface="Arial"/>
              </a:rPr>
              <a:t>.</a:t>
            </a:r>
          </a:p>
        </p:txBody>
      </p:sp>
    </p:spTree>
    <p:extLst>
      <p:ext uri="{BB962C8B-B14F-4D97-AF65-F5344CB8AC3E}">
        <p14:creationId xmlns:p14="http://schemas.microsoft.com/office/powerpoint/2010/main" val="4041149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E242-351A-4B80-BDF8-CA3BDB09237C}"/>
              </a:ext>
            </a:extLst>
          </p:cNvPr>
          <p:cNvSpPr>
            <a:spLocks noGrp="1"/>
          </p:cNvSpPr>
          <p:nvPr>
            <p:ph type="title"/>
          </p:nvPr>
        </p:nvSpPr>
        <p:spPr/>
        <p:txBody>
          <a:bodyPr/>
          <a:lstStyle/>
          <a:p>
            <a:r>
              <a:rPr lang="en-AU">
                <a:solidFill>
                  <a:srgbClr val="04003F"/>
                </a:solidFill>
                <a:ea typeface="ＭＳ Ｐゴシック"/>
              </a:rPr>
              <a:t>Voluntary registration for disability workers will start in 2021.</a:t>
            </a:r>
            <a:r>
              <a:rPr lang="en-AU">
                <a:ea typeface="ＭＳ Ｐゴシック"/>
              </a:rPr>
              <a:t> </a:t>
            </a:r>
            <a:endParaRPr lang="en-AU"/>
          </a:p>
        </p:txBody>
      </p:sp>
      <p:sp>
        <p:nvSpPr>
          <p:cNvPr id="3" name="Content Placeholder 2">
            <a:extLst>
              <a:ext uri="{FF2B5EF4-FFF2-40B4-BE49-F238E27FC236}">
                <a16:creationId xmlns:a16="http://schemas.microsoft.com/office/drawing/2014/main" id="{14E3867A-2FFC-41D1-88CE-7221B54157A3}"/>
              </a:ext>
            </a:extLst>
          </p:cNvPr>
          <p:cNvSpPr>
            <a:spLocks noGrp="1"/>
          </p:cNvSpPr>
          <p:nvPr>
            <p:ph sz="quarter" idx="13"/>
          </p:nvPr>
        </p:nvSpPr>
        <p:spPr>
          <a:xfrm>
            <a:off x="697320" y="1426035"/>
            <a:ext cx="10797359" cy="4860000"/>
          </a:xfrm>
        </p:spPr>
        <p:txBody>
          <a:bodyPr/>
          <a:lstStyle/>
          <a:p>
            <a:pPr marL="457200" indent="-457200">
              <a:buFont typeface="Arial" panose="020B0604020202020204" pitchFamily="34" charset="0"/>
              <a:buChar char="•"/>
            </a:pPr>
            <a:endParaRPr lang="en-AU" sz="2800" b="0">
              <a:ea typeface="ＭＳ Ｐゴシック"/>
            </a:endParaRPr>
          </a:p>
          <a:p>
            <a:pPr marL="457200" lvl="0" indent="-457200">
              <a:buFont typeface="Arial" panose="020B0604020202020204" pitchFamily="34" charset="0"/>
              <a:buChar char="•"/>
            </a:pPr>
            <a:r>
              <a:rPr lang="en-AU" sz="2500" b="0">
                <a:ea typeface="ＭＳ Ｐゴシック"/>
              </a:rPr>
              <a:t>Our best disability workers are dedicated to the people they support. Strong and clear standards help elevate their profession</a:t>
            </a:r>
            <a:endParaRPr lang="en-GB" sz="2500" b="0">
              <a:ea typeface="ＭＳ Ｐゴシック"/>
            </a:endParaRPr>
          </a:p>
          <a:p>
            <a:pPr marL="457200" lvl="0" indent="-457200">
              <a:buFont typeface="Arial" panose="020B0604020202020204" pitchFamily="34" charset="0"/>
              <a:buChar char="•"/>
            </a:pPr>
            <a:r>
              <a:rPr lang="en-GB" sz="2500" b="0">
                <a:ea typeface="ＭＳ Ｐゴシック"/>
              </a:rPr>
              <a:t>Disability workers will be able to register under the new regulations and become part of a publicly available list of registered workers.</a:t>
            </a:r>
          </a:p>
          <a:p>
            <a:pPr marL="457200" indent="-457200">
              <a:buFont typeface="Arial" panose="020B0604020202020204" pitchFamily="34" charset="0"/>
              <a:buChar char="•"/>
            </a:pPr>
            <a:r>
              <a:rPr lang="en-GB" sz="2500" b="0">
                <a:ea typeface="ＭＳ Ｐゴシック"/>
              </a:rPr>
              <a:t>Voluntary registration for disability workers has been deferred by 12 months, to start from 1 July 2021. </a:t>
            </a:r>
            <a:endParaRPr lang="en-GB" sz="2500" b="0"/>
          </a:p>
          <a:p>
            <a:pPr lvl="0"/>
            <a:br>
              <a:rPr lang="en-GB" sz="1600" b="0"/>
            </a:br>
            <a:endParaRPr lang="en-AU"/>
          </a:p>
        </p:txBody>
      </p:sp>
    </p:spTree>
    <p:extLst>
      <p:ext uri="{BB962C8B-B14F-4D97-AF65-F5344CB8AC3E}">
        <p14:creationId xmlns:p14="http://schemas.microsoft.com/office/powerpoint/2010/main" val="165904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9F085-7738-43B7-B817-FA0ACD3C7C13}"/>
              </a:ext>
            </a:extLst>
          </p:cNvPr>
          <p:cNvSpPr>
            <a:spLocks noGrp="1"/>
          </p:cNvSpPr>
          <p:nvPr>
            <p:ph type="title"/>
          </p:nvPr>
        </p:nvSpPr>
        <p:spPr/>
        <p:txBody>
          <a:bodyPr/>
          <a:lstStyle/>
          <a:p>
            <a:r>
              <a:rPr lang="en-GB">
                <a:solidFill>
                  <a:srgbClr val="04003F"/>
                </a:solidFill>
                <a:ea typeface="ＭＳ Ｐゴシック"/>
              </a:rPr>
              <a:t>The </a:t>
            </a:r>
            <a:r>
              <a:rPr lang="en-GB" sz="2000">
                <a:solidFill>
                  <a:srgbClr val="04003F"/>
                </a:solidFill>
                <a:ea typeface="ＭＳ Ｐゴシック"/>
              </a:rPr>
              <a:t>new regulations help build a stronger, safety disability sector.</a:t>
            </a:r>
            <a:r>
              <a:rPr lang="en-GB">
                <a:solidFill>
                  <a:srgbClr val="04003F"/>
                </a:solidFill>
                <a:ea typeface="ＭＳ Ｐゴシック"/>
              </a:rPr>
              <a:t> </a:t>
            </a:r>
            <a:endParaRPr lang="en-GB" sz="2000">
              <a:solidFill>
                <a:srgbClr val="04003F"/>
              </a:solidFill>
            </a:endParaRPr>
          </a:p>
        </p:txBody>
      </p:sp>
      <p:sp>
        <p:nvSpPr>
          <p:cNvPr id="3" name="Content Placeholder 2">
            <a:extLst>
              <a:ext uri="{FF2B5EF4-FFF2-40B4-BE49-F238E27FC236}">
                <a16:creationId xmlns:a16="http://schemas.microsoft.com/office/drawing/2014/main" id="{4A6963CC-B820-4478-8621-10E8DD131FD6}"/>
              </a:ext>
            </a:extLst>
          </p:cNvPr>
          <p:cNvSpPr>
            <a:spLocks noGrp="1"/>
          </p:cNvSpPr>
          <p:nvPr>
            <p:ph sz="quarter" idx="13"/>
          </p:nvPr>
        </p:nvSpPr>
        <p:spPr/>
        <p:txBody>
          <a:bodyPr/>
          <a:lstStyle/>
          <a:p>
            <a:pPr marL="285750" lvl="0" indent="-285750">
              <a:buFont typeface="Arial" panose="020B0604020202020204" pitchFamily="34" charset="0"/>
              <a:buChar char="•"/>
            </a:pPr>
            <a:r>
              <a:rPr lang="en-GB" b="0">
                <a:ea typeface="ＭＳ Ｐゴシック"/>
              </a:rPr>
              <a:t>Everyone is better protected when standards and rights are clear and </a:t>
            </a:r>
            <a:r>
              <a:rPr lang="en-AU" b="0">
                <a:ea typeface="ＭＳ Ｐゴシック"/>
              </a:rPr>
              <a:t>upheld.</a:t>
            </a:r>
          </a:p>
          <a:p>
            <a:pPr marL="285750" lvl="0" indent="-285750">
              <a:buFont typeface="Arial" panose="020B0604020202020204" pitchFamily="34" charset="0"/>
              <a:buChar char="•"/>
            </a:pPr>
            <a:r>
              <a:rPr lang="en-GB" b="0">
                <a:ea typeface="ＭＳ Ｐゴシック"/>
              </a:rPr>
              <a:t>The regulations support rights established by the Code of Conduct that mean workers, and the people who use their services, know what’s expected, and what to do if expectations are not met.</a:t>
            </a:r>
            <a:endParaRPr lang="en-AU" b="0">
              <a:ea typeface="ＭＳ Ｐゴシック"/>
            </a:endParaRPr>
          </a:p>
          <a:p>
            <a:pPr marL="285750" indent="-285750">
              <a:buFont typeface="Arial" panose="020B0604020202020204" pitchFamily="34" charset="0"/>
              <a:buChar char="•"/>
            </a:pPr>
            <a:r>
              <a:rPr lang="en-GB" b="0">
                <a:ea typeface="ＭＳ Ｐゴシック"/>
              </a:rPr>
              <a:t>Our best disability workers are dedicated to the people they support. Clear standards deliver service quality that helps to elevate their profession. </a:t>
            </a:r>
            <a:endParaRPr lang="en-AU" u="sng"/>
          </a:p>
          <a:p>
            <a:pPr marL="342900" indent="-342900">
              <a:buFont typeface="Arial" panose="020B0604020202020204" pitchFamily="34" charset="0"/>
              <a:buChar char="•"/>
            </a:pPr>
            <a:r>
              <a:rPr lang="en-AU" b="0">
                <a:ea typeface="ＭＳ Ｐゴシック"/>
              </a:rPr>
              <a:t>The changes make it easier to identify, report and ban disability workers who do not deliver safe services to the expected standard.</a:t>
            </a:r>
          </a:p>
          <a:p>
            <a:pPr marL="285750" lvl="0" indent="-285750">
              <a:buFont typeface="Arial" panose="020B0604020202020204" pitchFamily="34" charset="0"/>
              <a:buChar char="•"/>
            </a:pPr>
            <a:r>
              <a:rPr lang="en-AU" b="0">
                <a:ea typeface="ＭＳ Ｐゴシック"/>
              </a:rPr>
              <a:t>The new regulations introduce changes that support people with disability to feel respected and safe. It makes it easier for people to find high quality support that meets their needs, which enables them to live full and active lives.</a:t>
            </a:r>
          </a:p>
        </p:txBody>
      </p:sp>
    </p:spTree>
    <p:extLst>
      <p:ext uri="{BB962C8B-B14F-4D97-AF65-F5344CB8AC3E}">
        <p14:creationId xmlns:p14="http://schemas.microsoft.com/office/powerpoint/2010/main" val="2910356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07423D10-AE94-44F2-8F86-8BBEC30C83FD}"/>
              </a:ext>
            </a:extLst>
          </p:cNvPr>
          <p:cNvSpPr>
            <a:spLocks noGrp="1"/>
          </p:cNvSpPr>
          <p:nvPr>
            <p:ph type="ctrTitle"/>
          </p:nvPr>
        </p:nvSpPr>
        <p:spPr/>
        <p:txBody>
          <a:bodyPr/>
          <a:lstStyle/>
          <a:p>
            <a:pPr algn="ctr"/>
            <a:r>
              <a:rPr lang="en-US" altLang="en-US" sz="5800">
                <a:ea typeface="ＭＳ Ｐゴシック"/>
              </a:rPr>
              <a:t>vdwc.vic.gov.au</a:t>
            </a:r>
            <a:r>
              <a:rPr lang="en-US" altLang="en-US">
                <a:ea typeface="ＭＳ Ｐゴシック"/>
              </a:rPr>
              <a:t> </a:t>
            </a:r>
            <a:endParaRPr lang="en-US" altLang="en-US"/>
          </a:p>
        </p:txBody>
      </p:sp>
      <p:sp>
        <p:nvSpPr>
          <p:cNvPr id="5123" name="Subtitle 2">
            <a:extLst>
              <a:ext uri="{FF2B5EF4-FFF2-40B4-BE49-F238E27FC236}">
                <a16:creationId xmlns:a16="http://schemas.microsoft.com/office/drawing/2014/main" id="{35776997-EF00-452E-BAC0-0646F5280C48}"/>
              </a:ext>
            </a:extLst>
          </p:cNvPr>
          <p:cNvSpPr>
            <a:spLocks noGrp="1"/>
          </p:cNvSpPr>
          <p:nvPr>
            <p:ph type="subTitle" idx="1"/>
          </p:nvPr>
        </p:nvSpPr>
        <p:spPr>
          <a:xfrm>
            <a:off x="1060932" y="3834000"/>
            <a:ext cx="9360000" cy="1566000"/>
          </a:xfrm>
        </p:spPr>
        <p:txBody>
          <a:bodyPr/>
          <a:lstStyle/>
          <a:p>
            <a:pPr algn="ctr"/>
            <a:r>
              <a:rPr lang="en-US" altLang="en-US" sz="3800" b="1">
                <a:ea typeface="ＭＳ Ｐゴシック"/>
              </a:rPr>
              <a:t>@vdwcommission</a:t>
            </a:r>
            <a:endParaRPr lang="en-US" altLang="en-US" b="1"/>
          </a:p>
        </p:txBody>
      </p:sp>
    </p:spTree>
    <p:extLst>
      <p:ext uri="{BB962C8B-B14F-4D97-AF65-F5344CB8AC3E}">
        <p14:creationId xmlns:p14="http://schemas.microsoft.com/office/powerpoint/2010/main" val="3337644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E242-351A-4B80-BDF8-CA3BDB09237C}"/>
              </a:ext>
            </a:extLst>
          </p:cNvPr>
          <p:cNvSpPr>
            <a:spLocks noGrp="1"/>
          </p:cNvSpPr>
          <p:nvPr>
            <p:ph type="title"/>
          </p:nvPr>
        </p:nvSpPr>
        <p:spPr/>
        <p:txBody>
          <a:bodyPr/>
          <a:lstStyle/>
          <a:p>
            <a:r>
              <a:rPr lang="en-AU">
                <a:solidFill>
                  <a:srgbClr val="04003F"/>
                </a:solidFill>
                <a:ea typeface="ＭＳ Ｐゴシック"/>
              </a:rPr>
              <a:t>Victoria has a new regulator for a stronger, safer disability sector. </a:t>
            </a:r>
            <a:endParaRPr lang="en-AU">
              <a:solidFill>
                <a:srgbClr val="04003F"/>
              </a:solidFill>
            </a:endParaRPr>
          </a:p>
        </p:txBody>
      </p:sp>
      <p:sp>
        <p:nvSpPr>
          <p:cNvPr id="3" name="Content Placeholder 2">
            <a:extLst>
              <a:ext uri="{FF2B5EF4-FFF2-40B4-BE49-F238E27FC236}">
                <a16:creationId xmlns:a16="http://schemas.microsoft.com/office/drawing/2014/main" id="{14E3867A-2FFC-41D1-88CE-7221B54157A3}"/>
              </a:ext>
            </a:extLst>
          </p:cNvPr>
          <p:cNvSpPr>
            <a:spLocks noGrp="1"/>
          </p:cNvSpPr>
          <p:nvPr>
            <p:ph sz="quarter" idx="13"/>
          </p:nvPr>
        </p:nvSpPr>
        <p:spPr>
          <a:xfrm>
            <a:off x="719139" y="1619999"/>
            <a:ext cx="10267516" cy="4860000"/>
          </a:xfrm>
        </p:spPr>
        <p:txBody>
          <a:bodyPr/>
          <a:lstStyle/>
          <a:p>
            <a:pPr>
              <a:lnSpc>
                <a:spcPct val="100000"/>
              </a:lnSpc>
            </a:pPr>
            <a:r>
              <a:rPr lang="en-GB" sz="2500">
                <a:ea typeface="ＭＳ Ｐゴシック"/>
              </a:rPr>
              <a:t>A new Victorian Disability Worker Commission </a:t>
            </a:r>
            <a:r>
              <a:rPr lang="en-GB" sz="2500">
                <a:ea typeface="+mn-lt"/>
                <a:cs typeface="+mn-lt"/>
              </a:rPr>
              <a:t>was established on 1 July 2020. </a:t>
            </a:r>
            <a:r>
              <a:rPr lang="en-GB" sz="2500">
                <a:ea typeface="ＭＳ Ｐゴシック"/>
              </a:rPr>
              <a:t> </a:t>
            </a:r>
            <a:endParaRPr lang="en-GB" sz="2500"/>
          </a:p>
          <a:p>
            <a:pPr>
              <a:lnSpc>
                <a:spcPct val="100000"/>
              </a:lnSpc>
            </a:pPr>
            <a:r>
              <a:rPr lang="en-GB" sz="2500">
                <a:ea typeface="ＭＳ Ｐゴシック"/>
              </a:rPr>
              <a:t>It’s responsible for:</a:t>
            </a:r>
          </a:p>
          <a:p>
            <a:pPr marL="457200" indent="-457200">
              <a:lnSpc>
                <a:spcPct val="100000"/>
              </a:lnSpc>
              <a:buFont typeface="Arial" panose="020B0604020202020204" pitchFamily="34" charset="0"/>
              <a:buChar char="•"/>
            </a:pPr>
            <a:r>
              <a:rPr lang="en-GB" sz="2500" b="0">
                <a:ea typeface="ＭＳ Ｐゴシック"/>
              </a:rPr>
              <a:t>new rules for all disability workers in Victoria, regardless of funding source</a:t>
            </a:r>
          </a:p>
          <a:p>
            <a:pPr marL="457200" indent="-457200">
              <a:lnSpc>
                <a:spcPct val="100000"/>
              </a:lnSpc>
              <a:buFont typeface="Arial" panose="020B0604020202020204" pitchFamily="34" charset="0"/>
              <a:buChar char="•"/>
            </a:pPr>
            <a:r>
              <a:rPr lang="en-GB" sz="2500" b="0">
                <a:ea typeface="+mn-lt"/>
                <a:cs typeface="+mn-lt"/>
              </a:rPr>
              <a:t>new complaints service about disability services to protect the safety of people living with disability.</a:t>
            </a:r>
          </a:p>
          <a:p>
            <a:pPr>
              <a:lnSpc>
                <a:spcPct val="100000"/>
              </a:lnSpc>
            </a:pPr>
            <a:endParaRPr lang="en-AU" sz="2500">
              <a:ea typeface="ＭＳ Ｐゴシック"/>
            </a:endParaRPr>
          </a:p>
        </p:txBody>
      </p:sp>
    </p:spTree>
    <p:extLst>
      <p:ext uri="{BB962C8B-B14F-4D97-AF65-F5344CB8AC3E}">
        <p14:creationId xmlns:p14="http://schemas.microsoft.com/office/powerpoint/2010/main" val="2216348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7087-3BE6-4F48-BBF9-1562FD4DD1A6}"/>
              </a:ext>
            </a:extLst>
          </p:cNvPr>
          <p:cNvSpPr>
            <a:spLocks noGrp="1"/>
          </p:cNvSpPr>
          <p:nvPr>
            <p:ph type="title"/>
          </p:nvPr>
        </p:nvSpPr>
        <p:spPr/>
        <p:txBody>
          <a:bodyPr/>
          <a:lstStyle/>
          <a:p>
            <a:r>
              <a:rPr lang="en-AU">
                <a:solidFill>
                  <a:srgbClr val="04003F"/>
                </a:solidFill>
                <a:ea typeface="ＭＳ Ｐゴシック"/>
              </a:rPr>
              <a:t>It is a unique regulator, focused on all Victorian disability workers. </a:t>
            </a:r>
            <a:endParaRPr lang="en-AU">
              <a:solidFill>
                <a:srgbClr val="04003F"/>
              </a:solidFill>
            </a:endParaRPr>
          </a:p>
        </p:txBody>
      </p:sp>
      <p:sp>
        <p:nvSpPr>
          <p:cNvPr id="3" name="Content Placeholder 2">
            <a:extLst>
              <a:ext uri="{FF2B5EF4-FFF2-40B4-BE49-F238E27FC236}">
                <a16:creationId xmlns:a16="http://schemas.microsoft.com/office/drawing/2014/main" id="{6ECD7D9A-969C-4AEF-8D70-1CC588CAA552}"/>
              </a:ext>
            </a:extLst>
          </p:cNvPr>
          <p:cNvSpPr>
            <a:spLocks noGrp="1"/>
          </p:cNvSpPr>
          <p:nvPr>
            <p:ph sz="quarter" idx="13"/>
          </p:nvPr>
        </p:nvSpPr>
        <p:spPr>
          <a:xfrm>
            <a:off x="183357" y="1512843"/>
            <a:ext cx="10076656" cy="4967156"/>
          </a:xfrm>
        </p:spPr>
        <p:txBody>
          <a:bodyPr/>
          <a:lstStyle/>
          <a:p>
            <a:r>
              <a:rPr lang="en-AU" b="0">
                <a:ea typeface="ＭＳ Ｐゴシック"/>
                <a:cs typeface="+mn-lt"/>
              </a:rPr>
              <a:t>The Commission is the first of its kind to be established in Australia.</a:t>
            </a:r>
            <a:endParaRPr lang="en-US" b="0"/>
          </a:p>
        </p:txBody>
      </p:sp>
      <p:sp>
        <p:nvSpPr>
          <p:cNvPr id="6" name="Rectangle 5">
            <a:extLst>
              <a:ext uri="{FF2B5EF4-FFF2-40B4-BE49-F238E27FC236}">
                <a16:creationId xmlns:a16="http://schemas.microsoft.com/office/drawing/2014/main" id="{2642F7DA-E8B6-487F-82FE-5C3A2D813BF6}"/>
              </a:ext>
            </a:extLst>
          </p:cNvPr>
          <p:cNvSpPr/>
          <p:nvPr/>
        </p:nvSpPr>
        <p:spPr>
          <a:xfrm>
            <a:off x="7144" y="2138362"/>
            <a:ext cx="12201523" cy="5188741"/>
          </a:xfrm>
          <a:prstGeom prst="rect">
            <a:avLst/>
          </a:prstGeom>
          <a:ln>
            <a:solidFill>
              <a:srgbClr val="04003F"/>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5" name="Picture 5" descr="A screenshot of a cell phone&#10;&#10;Description automatically generated">
            <a:extLst>
              <a:ext uri="{FF2B5EF4-FFF2-40B4-BE49-F238E27FC236}">
                <a16:creationId xmlns:a16="http://schemas.microsoft.com/office/drawing/2014/main" id="{EE7432FC-5EF4-4169-ADBC-6F8FD851FE59}"/>
              </a:ext>
            </a:extLst>
          </p:cNvPr>
          <p:cNvPicPr>
            <a:picLocks noChangeAspect="1"/>
          </p:cNvPicPr>
          <p:nvPr/>
        </p:nvPicPr>
        <p:blipFill>
          <a:blip r:embed="rId3"/>
          <a:stretch>
            <a:fillRect/>
          </a:stretch>
        </p:blipFill>
        <p:spPr>
          <a:xfrm>
            <a:off x="9528" y="2189999"/>
            <a:ext cx="12196759" cy="5192625"/>
          </a:xfrm>
          <a:prstGeom prst="rect">
            <a:avLst/>
          </a:prstGeom>
        </p:spPr>
      </p:pic>
    </p:spTree>
    <p:extLst>
      <p:ext uri="{BB962C8B-B14F-4D97-AF65-F5344CB8AC3E}">
        <p14:creationId xmlns:p14="http://schemas.microsoft.com/office/powerpoint/2010/main" val="783310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E242-351A-4B80-BDF8-CA3BDB09237C}"/>
              </a:ext>
            </a:extLst>
          </p:cNvPr>
          <p:cNvSpPr>
            <a:spLocks noGrp="1"/>
          </p:cNvSpPr>
          <p:nvPr>
            <p:ph type="title"/>
          </p:nvPr>
        </p:nvSpPr>
        <p:spPr/>
        <p:txBody>
          <a:bodyPr/>
          <a:lstStyle/>
          <a:p>
            <a:r>
              <a:rPr lang="en-AU">
                <a:solidFill>
                  <a:srgbClr val="04003F"/>
                </a:solidFill>
                <a:ea typeface="ＭＳ Ｐゴシック"/>
              </a:rPr>
              <a:t>Its work falls under the Disability Service Safeguards Act. </a:t>
            </a:r>
            <a:endParaRPr lang="en-AU">
              <a:solidFill>
                <a:srgbClr val="04003F"/>
              </a:solidFill>
            </a:endParaRPr>
          </a:p>
        </p:txBody>
      </p:sp>
      <p:sp>
        <p:nvSpPr>
          <p:cNvPr id="3" name="Content Placeholder 2">
            <a:extLst>
              <a:ext uri="{FF2B5EF4-FFF2-40B4-BE49-F238E27FC236}">
                <a16:creationId xmlns:a16="http://schemas.microsoft.com/office/drawing/2014/main" id="{14E3867A-2FFC-41D1-88CE-7221B54157A3}"/>
              </a:ext>
            </a:extLst>
          </p:cNvPr>
          <p:cNvSpPr>
            <a:spLocks noGrp="1"/>
          </p:cNvSpPr>
          <p:nvPr>
            <p:ph sz="quarter" idx="13"/>
          </p:nvPr>
        </p:nvSpPr>
        <p:spPr>
          <a:xfrm>
            <a:off x="802646" y="1860081"/>
            <a:ext cx="9224962" cy="4860000"/>
          </a:xfrm>
        </p:spPr>
        <p:txBody>
          <a:bodyPr/>
          <a:lstStyle/>
          <a:p>
            <a:pPr marL="457200" indent="-457200">
              <a:buFont typeface="Arial" panose="020B0604020202020204" pitchFamily="34" charset="0"/>
              <a:buChar char="•"/>
            </a:pPr>
            <a:r>
              <a:rPr lang="en-GB" sz="2500" b="0">
                <a:ea typeface="ＭＳ Ｐゴシック"/>
              </a:rPr>
              <a:t>Changes are legislated under the </a:t>
            </a:r>
            <a:r>
              <a:rPr lang="en-GB" sz="2500" b="0" i="1">
                <a:ea typeface="ＭＳ Ｐゴシック"/>
              </a:rPr>
              <a:t>Disability Service Safeguards Act 2018</a:t>
            </a:r>
            <a:r>
              <a:rPr lang="en-GB" sz="2500" b="0">
                <a:ea typeface="ＭＳ Ｐゴシック"/>
              </a:rPr>
              <a:t> </a:t>
            </a:r>
            <a:r>
              <a:rPr lang="en-GB" sz="2500" b="0" i="1">
                <a:ea typeface="ＭＳ Ｐゴシック"/>
              </a:rPr>
              <a:t>(Vic). </a:t>
            </a:r>
            <a:endParaRPr lang="en-GB" sz="2500" b="0" i="1"/>
          </a:p>
          <a:p>
            <a:pPr marL="457200" indent="-457200">
              <a:buFont typeface="Arial" panose="020B0604020202020204" pitchFamily="34" charset="0"/>
              <a:buChar char="•"/>
            </a:pPr>
            <a:r>
              <a:rPr lang="en-GB" sz="2500" b="0">
                <a:ea typeface="+mn-lt"/>
                <a:cs typeface="+mn-lt"/>
              </a:rPr>
              <a:t>The Act is designed to protect people engaging with disability services from harm and support safe services. It also aims for quality improvements across the disability sector. </a:t>
            </a:r>
          </a:p>
          <a:p>
            <a:pPr marL="457200" lvl="0" indent="-457200">
              <a:buFont typeface="Arial" panose="020B0604020202020204" pitchFamily="34" charset="0"/>
              <a:buChar char="•"/>
            </a:pPr>
            <a:endParaRPr lang="en-GB" sz="2800"/>
          </a:p>
        </p:txBody>
      </p:sp>
    </p:spTree>
    <p:extLst>
      <p:ext uri="{BB962C8B-B14F-4D97-AF65-F5344CB8AC3E}">
        <p14:creationId xmlns:p14="http://schemas.microsoft.com/office/powerpoint/2010/main" val="369912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170CA-95D7-4920-9B1C-1DBDD46C6ED9}"/>
              </a:ext>
            </a:extLst>
          </p:cNvPr>
          <p:cNvSpPr>
            <a:spLocks noGrp="1"/>
          </p:cNvSpPr>
          <p:nvPr>
            <p:ph type="title"/>
          </p:nvPr>
        </p:nvSpPr>
        <p:spPr/>
        <p:txBody>
          <a:bodyPr/>
          <a:lstStyle/>
          <a:p>
            <a:r>
              <a:rPr lang="en-GB">
                <a:solidFill>
                  <a:srgbClr val="04003F"/>
                </a:solidFill>
                <a:ea typeface="ＭＳ Ｐゴシック"/>
              </a:rPr>
              <a:t>All parts of the disability services sector are impacted by the changes.</a:t>
            </a:r>
            <a:endParaRPr lang="en-AU">
              <a:solidFill>
                <a:srgbClr val="04003F"/>
              </a:solidFill>
              <a:ea typeface="ＭＳ Ｐゴシック"/>
            </a:endParaRPr>
          </a:p>
        </p:txBody>
      </p:sp>
      <p:sp>
        <p:nvSpPr>
          <p:cNvPr id="3" name="Content Placeholder 2">
            <a:extLst>
              <a:ext uri="{FF2B5EF4-FFF2-40B4-BE49-F238E27FC236}">
                <a16:creationId xmlns:a16="http://schemas.microsoft.com/office/drawing/2014/main" id="{21572AB2-9EB5-41B9-BC12-8971488A9227}"/>
              </a:ext>
            </a:extLst>
          </p:cNvPr>
          <p:cNvSpPr>
            <a:spLocks noGrp="1"/>
          </p:cNvSpPr>
          <p:nvPr>
            <p:ph sz="quarter" idx="13"/>
          </p:nvPr>
        </p:nvSpPr>
        <p:spPr>
          <a:xfrm>
            <a:off x="719138" y="1619999"/>
            <a:ext cx="10278376" cy="4860000"/>
          </a:xfrm>
        </p:spPr>
        <p:txBody>
          <a:bodyPr/>
          <a:lstStyle/>
          <a:p>
            <a:pPr>
              <a:lnSpc>
                <a:spcPct val="100000"/>
              </a:lnSpc>
            </a:pPr>
            <a:r>
              <a:rPr lang="en-GB" sz="2500">
                <a:ea typeface="+mn-lt"/>
                <a:cs typeface="+mn-lt"/>
              </a:rPr>
              <a:t>All parts of the disability services sector are affected by the changes. </a:t>
            </a:r>
            <a:br>
              <a:rPr lang="en-GB" sz="2500">
                <a:ea typeface="ＭＳ Ｐゴシック"/>
              </a:rPr>
            </a:br>
            <a:br>
              <a:rPr lang="en-GB" sz="2500">
                <a:ea typeface="ＭＳ Ｐゴシック"/>
              </a:rPr>
            </a:br>
            <a:r>
              <a:rPr lang="en-GB" sz="2500">
                <a:ea typeface="ＭＳ Ｐゴシック"/>
              </a:rPr>
              <a:t>These changes affect:</a:t>
            </a:r>
            <a:br>
              <a:rPr lang="en-GB" sz="2500"/>
            </a:br>
            <a:endParaRPr lang="en-GB" sz="2500"/>
          </a:p>
          <a:p>
            <a:pPr marL="457200" indent="-457200">
              <a:lnSpc>
                <a:spcPct val="100000"/>
              </a:lnSpc>
              <a:buFont typeface="Arial" panose="020B0604020202020204" pitchFamily="34" charset="0"/>
              <a:buChar char="•"/>
            </a:pPr>
            <a:r>
              <a:rPr lang="en-GB" sz="2500" b="0">
                <a:ea typeface="ＭＳ Ｐゴシック"/>
              </a:rPr>
              <a:t>all individual disability workers </a:t>
            </a:r>
            <a:endParaRPr lang="en-GB" sz="2500" b="0"/>
          </a:p>
          <a:p>
            <a:pPr marL="457200" indent="-457200">
              <a:lnSpc>
                <a:spcPct val="100000"/>
              </a:lnSpc>
              <a:buFont typeface="Arial" panose="020B0604020202020204" pitchFamily="34" charset="0"/>
              <a:buChar char="•"/>
            </a:pPr>
            <a:r>
              <a:rPr lang="en-GB" sz="2500" b="0">
                <a:ea typeface="ＭＳ Ｐゴシック"/>
              </a:rPr>
              <a:t>all disability service providers (organisations)</a:t>
            </a:r>
          </a:p>
          <a:p>
            <a:pPr marL="457200" indent="-457200">
              <a:lnSpc>
                <a:spcPct val="100000"/>
              </a:lnSpc>
              <a:buFont typeface="Arial" panose="020B0604020202020204" pitchFamily="34" charset="0"/>
              <a:buChar char="•"/>
            </a:pPr>
            <a:r>
              <a:rPr lang="en-GB" sz="2500" b="0">
                <a:ea typeface="ＭＳ Ｐゴシック"/>
              </a:rPr>
              <a:t>people engaging with disability services, and their families friends and carers. </a:t>
            </a:r>
            <a:endParaRPr lang="en-GB" sz="2500" b="0"/>
          </a:p>
        </p:txBody>
      </p:sp>
    </p:spTree>
    <p:extLst>
      <p:ext uri="{BB962C8B-B14F-4D97-AF65-F5344CB8AC3E}">
        <p14:creationId xmlns:p14="http://schemas.microsoft.com/office/powerpoint/2010/main" val="1245341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E242-351A-4B80-BDF8-CA3BDB09237C}"/>
              </a:ext>
            </a:extLst>
          </p:cNvPr>
          <p:cNvSpPr>
            <a:spLocks noGrp="1"/>
          </p:cNvSpPr>
          <p:nvPr>
            <p:ph type="title"/>
          </p:nvPr>
        </p:nvSpPr>
        <p:spPr/>
        <p:txBody>
          <a:bodyPr/>
          <a:lstStyle/>
          <a:p>
            <a:r>
              <a:rPr lang="en-AU">
                <a:solidFill>
                  <a:srgbClr val="04003F"/>
                </a:solidFill>
                <a:ea typeface="ＭＳ Ｐゴシック"/>
              </a:rPr>
              <a:t>There are four main changes to disability services in Victoria.</a:t>
            </a:r>
          </a:p>
        </p:txBody>
      </p:sp>
      <p:sp>
        <p:nvSpPr>
          <p:cNvPr id="3" name="Content Placeholder 2">
            <a:extLst>
              <a:ext uri="{FF2B5EF4-FFF2-40B4-BE49-F238E27FC236}">
                <a16:creationId xmlns:a16="http://schemas.microsoft.com/office/drawing/2014/main" id="{14E3867A-2FFC-41D1-88CE-7221B54157A3}"/>
              </a:ext>
            </a:extLst>
          </p:cNvPr>
          <p:cNvSpPr>
            <a:spLocks noGrp="1"/>
          </p:cNvSpPr>
          <p:nvPr>
            <p:ph sz="quarter" idx="13"/>
          </p:nvPr>
        </p:nvSpPr>
        <p:spPr>
          <a:xfrm>
            <a:off x="703956" y="1352207"/>
            <a:ext cx="10902346" cy="5423671"/>
          </a:xfrm>
        </p:spPr>
        <p:txBody>
          <a:bodyPr/>
          <a:lstStyle/>
          <a:p>
            <a:r>
              <a:rPr lang="en-GB" sz="2500">
                <a:solidFill>
                  <a:srgbClr val="C00000"/>
                </a:solidFill>
                <a:latin typeface="Arial"/>
                <a:ea typeface="ＭＳ Ｐゴシック"/>
                <a:cs typeface="Arial"/>
              </a:rPr>
              <a:t>Mandatory obligations</a:t>
            </a:r>
            <a:br>
              <a:rPr lang="en-GB" sz="2500">
                <a:latin typeface="Arial"/>
                <a:cs typeface="Arial"/>
              </a:rPr>
            </a:br>
            <a:r>
              <a:rPr lang="en-GB">
                <a:latin typeface="Arial"/>
                <a:ea typeface="ＭＳ Ｐゴシック"/>
                <a:cs typeface="Arial"/>
              </a:rPr>
              <a:t>The Disability Service Safeguards Code of Conduct </a:t>
            </a:r>
            <a:br>
              <a:rPr lang="en-GB">
                <a:latin typeface="Arial"/>
                <a:cs typeface="Arial"/>
              </a:rPr>
            </a:br>
            <a:r>
              <a:rPr lang="en-GB" b="0">
                <a:ea typeface="+mn-lt"/>
                <a:cs typeface="+mn-lt"/>
              </a:rPr>
              <a:t>A new Code of Conduct that all disability workers in Victoria must follow, regardless of how their services are funded. </a:t>
            </a:r>
            <a:endParaRPr lang="en-GB" b="0">
              <a:latin typeface="Arial"/>
              <a:cs typeface="Arial"/>
            </a:endParaRPr>
          </a:p>
          <a:p>
            <a:r>
              <a:rPr lang="en-GB">
                <a:latin typeface="Arial"/>
                <a:ea typeface="ＭＳ Ｐゴシック"/>
                <a:cs typeface="Arial"/>
              </a:rPr>
              <a:t>Mandatory notifications obligations</a:t>
            </a:r>
            <a:br>
              <a:rPr lang="en-GB">
                <a:latin typeface="Arial"/>
                <a:cs typeface="Arial"/>
              </a:rPr>
            </a:br>
            <a:r>
              <a:rPr lang="en-GB" b="0">
                <a:ea typeface="+mn-lt"/>
                <a:cs typeface="+mn-lt"/>
              </a:rPr>
              <a:t>Under the law, all disability workers, and disability worker employers, must report any worker they believe has engaged in notifiable conduct to the Victorian Disability Worker Commission.</a:t>
            </a:r>
          </a:p>
          <a:p>
            <a:r>
              <a:rPr lang="en-GB" sz="2500">
                <a:solidFill>
                  <a:srgbClr val="C00000"/>
                </a:solidFill>
                <a:latin typeface="Arial"/>
                <a:ea typeface="ＭＳ Ｐゴシック"/>
                <a:cs typeface="Arial"/>
              </a:rPr>
              <a:t>New regulatory services</a:t>
            </a:r>
            <a:br>
              <a:rPr lang="en-GB" sz="2500">
                <a:latin typeface="Arial"/>
                <a:cs typeface="Arial"/>
              </a:rPr>
            </a:br>
            <a:r>
              <a:rPr lang="en-GB">
                <a:latin typeface="Arial"/>
                <a:ea typeface="ＭＳ Ｐゴシック"/>
                <a:cs typeface="Arial"/>
              </a:rPr>
              <a:t>An independent complaints service</a:t>
            </a:r>
            <a:br>
              <a:rPr lang="en-GB">
                <a:latin typeface="Arial"/>
                <a:cs typeface="Arial"/>
              </a:rPr>
            </a:br>
            <a:r>
              <a:rPr lang="en-GB" b="0">
                <a:latin typeface="Arial"/>
                <a:ea typeface="ＭＳ Ｐゴシック"/>
                <a:cs typeface="Arial"/>
              </a:rPr>
              <a:t>A new independent and impartial service, with the power to investigate the conduct of disability workers.</a:t>
            </a:r>
          </a:p>
          <a:p>
            <a:r>
              <a:rPr lang="en-GB">
                <a:latin typeface="Arial"/>
                <a:ea typeface="ＭＳ Ｐゴシック"/>
                <a:cs typeface="Arial"/>
              </a:rPr>
              <a:t>A public register of banned disability workers </a:t>
            </a:r>
            <a:br>
              <a:rPr lang="en-GB">
                <a:latin typeface="Arial"/>
                <a:cs typeface="Arial"/>
              </a:rPr>
            </a:br>
            <a:r>
              <a:rPr lang="en-GB" b="0">
                <a:latin typeface="Arial"/>
                <a:ea typeface="ＭＳ Ｐゴシック"/>
                <a:cs typeface="Arial"/>
              </a:rPr>
              <a:t>That lists the names of individuals banned from working in the disability sector due to misconduct.</a:t>
            </a:r>
            <a:br>
              <a:rPr lang="en-GB" b="0">
                <a:cs typeface="+mn-cs"/>
              </a:rPr>
            </a:br>
            <a:endParaRPr lang="en-AU" b="0">
              <a:solidFill>
                <a:schemeClr val="tx1"/>
              </a:solidFill>
              <a:cs typeface="+mn-cs"/>
            </a:endParaRPr>
          </a:p>
        </p:txBody>
      </p:sp>
    </p:spTree>
    <p:extLst>
      <p:ext uri="{BB962C8B-B14F-4D97-AF65-F5344CB8AC3E}">
        <p14:creationId xmlns:p14="http://schemas.microsoft.com/office/powerpoint/2010/main" val="2116820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170CA-95D7-4920-9B1C-1DBDD46C6ED9}"/>
              </a:ext>
            </a:extLst>
          </p:cNvPr>
          <p:cNvSpPr>
            <a:spLocks noGrp="1"/>
          </p:cNvSpPr>
          <p:nvPr>
            <p:ph type="title"/>
          </p:nvPr>
        </p:nvSpPr>
        <p:spPr/>
        <p:txBody>
          <a:bodyPr/>
          <a:lstStyle/>
          <a:p>
            <a:r>
              <a:rPr lang="en-GB">
                <a:solidFill>
                  <a:srgbClr val="04003F"/>
                </a:solidFill>
                <a:ea typeface="ＭＳ Ｐゴシック"/>
              </a:rPr>
              <a:t>Workers benefit from clear, consistent standards, aligned to the NDIS . </a:t>
            </a:r>
            <a:endParaRPr lang="en-GB">
              <a:solidFill>
                <a:srgbClr val="04003F"/>
              </a:solidFill>
            </a:endParaRPr>
          </a:p>
        </p:txBody>
      </p:sp>
      <p:sp>
        <p:nvSpPr>
          <p:cNvPr id="3" name="Content Placeholder 2">
            <a:extLst>
              <a:ext uri="{FF2B5EF4-FFF2-40B4-BE49-F238E27FC236}">
                <a16:creationId xmlns:a16="http://schemas.microsoft.com/office/drawing/2014/main" id="{21572AB2-9EB5-41B9-BC12-8971488A9227}"/>
              </a:ext>
            </a:extLst>
          </p:cNvPr>
          <p:cNvSpPr>
            <a:spLocks noGrp="1"/>
          </p:cNvSpPr>
          <p:nvPr>
            <p:ph sz="quarter" idx="13"/>
          </p:nvPr>
        </p:nvSpPr>
        <p:spPr>
          <a:xfrm>
            <a:off x="719138" y="1619999"/>
            <a:ext cx="9669046" cy="4860000"/>
          </a:xfrm>
        </p:spPr>
        <p:txBody>
          <a:bodyPr/>
          <a:lstStyle/>
          <a:p>
            <a:r>
              <a:rPr lang="en-GB">
                <a:ea typeface="+mn-lt"/>
                <a:cs typeface="+mn-lt"/>
              </a:rPr>
              <a:t>The Disability Service Safeguards Code of Conduct requires that disability workers must: </a:t>
            </a:r>
            <a:endParaRPr lang="en-GB">
              <a:latin typeface="Arial"/>
              <a:ea typeface="ＭＳ Ｐゴシック"/>
              <a:cs typeface="Arial"/>
            </a:endParaRPr>
          </a:p>
          <a:p>
            <a:pPr marL="0" lvl="3" indent="0">
              <a:buNone/>
            </a:pPr>
            <a:r>
              <a:rPr lang="en-GB">
                <a:solidFill>
                  <a:srgbClr val="04003F"/>
                </a:solidFill>
                <a:ea typeface="ＭＳ Ｐゴシック"/>
              </a:rPr>
              <a:t>1. Act with respect for individual rights to freedom of expression, self-determination and decision-making in accordance with applicable laws and conventions.</a:t>
            </a:r>
            <a:endParaRPr lang="en-AU">
              <a:solidFill>
                <a:srgbClr val="04003F"/>
              </a:solidFill>
              <a:ea typeface="ＭＳ Ｐゴシック"/>
              <a:cs typeface="Arial"/>
            </a:endParaRPr>
          </a:p>
          <a:p>
            <a:pPr marL="0" lvl="3" indent="0">
              <a:buNone/>
            </a:pPr>
            <a:r>
              <a:rPr lang="en-GB">
                <a:solidFill>
                  <a:srgbClr val="04003F"/>
                </a:solidFill>
                <a:ea typeface="ＭＳ Ｐゴシック"/>
              </a:rPr>
              <a:t>2. Respect the privacy of people with disability.</a:t>
            </a:r>
            <a:endParaRPr lang="en-AU">
              <a:solidFill>
                <a:srgbClr val="04003F"/>
              </a:solidFill>
              <a:ea typeface="ＭＳ Ｐゴシック"/>
              <a:cs typeface="Arial"/>
            </a:endParaRPr>
          </a:p>
          <a:p>
            <a:pPr marL="0" lvl="3" indent="0">
              <a:buNone/>
            </a:pPr>
            <a:r>
              <a:rPr lang="en-GB">
                <a:solidFill>
                  <a:srgbClr val="04003F"/>
                </a:solidFill>
                <a:ea typeface="ＭＳ Ｐゴシック"/>
              </a:rPr>
              <a:t>3. Provide supports and services in a safe and competent manner, with care and skill.</a:t>
            </a:r>
            <a:endParaRPr lang="en-AU">
              <a:solidFill>
                <a:srgbClr val="04003F"/>
              </a:solidFill>
              <a:ea typeface="ＭＳ Ｐゴシック"/>
              <a:cs typeface="Arial"/>
            </a:endParaRPr>
          </a:p>
          <a:p>
            <a:pPr marL="0" lvl="3" indent="0">
              <a:buNone/>
            </a:pPr>
            <a:r>
              <a:rPr lang="en-GB">
                <a:solidFill>
                  <a:srgbClr val="04003F"/>
                </a:solidFill>
                <a:ea typeface="ＭＳ Ｐゴシック"/>
              </a:rPr>
              <a:t>4. Act with integrity, honesty and transparency.</a:t>
            </a:r>
            <a:endParaRPr lang="en-AU">
              <a:solidFill>
                <a:srgbClr val="04003F"/>
              </a:solidFill>
              <a:ea typeface="ＭＳ Ｐゴシック"/>
              <a:cs typeface="Arial"/>
            </a:endParaRPr>
          </a:p>
          <a:p>
            <a:pPr marL="0" lvl="3" indent="0">
              <a:buNone/>
            </a:pPr>
            <a:r>
              <a:rPr lang="en-GB">
                <a:solidFill>
                  <a:srgbClr val="04003F"/>
                </a:solidFill>
                <a:ea typeface="ＭＳ Ｐゴシック"/>
              </a:rPr>
              <a:t>5. Promptly take steps to raise and act on concerns about matters that may impact the quality and safety of supports and services provided to people with disability.</a:t>
            </a:r>
            <a:endParaRPr lang="en-AU">
              <a:solidFill>
                <a:srgbClr val="04003F"/>
              </a:solidFill>
              <a:ea typeface="ＭＳ Ｐゴシック"/>
              <a:cs typeface="Arial"/>
            </a:endParaRPr>
          </a:p>
          <a:p>
            <a:pPr marL="0" lvl="3" indent="0">
              <a:buNone/>
            </a:pPr>
            <a:r>
              <a:rPr lang="en-GB">
                <a:solidFill>
                  <a:srgbClr val="04003F"/>
                </a:solidFill>
                <a:ea typeface="ＭＳ Ｐゴシック"/>
              </a:rPr>
              <a:t>6. Take all reasonable steps to prevent and respond to all forms of violence against, and exploitation, neglect and abuse of, people with disability.</a:t>
            </a:r>
            <a:endParaRPr lang="en-AU">
              <a:solidFill>
                <a:srgbClr val="04003F"/>
              </a:solidFill>
              <a:ea typeface="ＭＳ Ｐゴシック"/>
              <a:cs typeface="Arial"/>
            </a:endParaRPr>
          </a:p>
          <a:p>
            <a:pPr marL="0" lvl="3" indent="0">
              <a:buNone/>
            </a:pPr>
            <a:r>
              <a:rPr lang="en-GB">
                <a:solidFill>
                  <a:srgbClr val="04003F"/>
                </a:solidFill>
                <a:ea typeface="ＭＳ Ｐゴシック"/>
              </a:rPr>
              <a:t>7. Take all reasonable steps to prevent and respond to sexual misconduct.</a:t>
            </a:r>
            <a:endParaRPr lang="en-GB">
              <a:solidFill>
                <a:srgbClr val="04003F"/>
              </a:solidFill>
              <a:ea typeface="ＭＳ Ｐゴシック"/>
              <a:cs typeface="Arial"/>
            </a:endParaRPr>
          </a:p>
          <a:p>
            <a:pPr marL="0" lvl="3" indent="0">
              <a:buNone/>
            </a:pPr>
            <a:r>
              <a:rPr lang="en-GB">
                <a:solidFill>
                  <a:srgbClr val="04003F"/>
                </a:solidFill>
                <a:ea typeface="ＭＳ Ｐゴシック"/>
              </a:rPr>
              <a:t>The Code is available by visiting the vdwc.vic.gov.au or calling on 1800 497 132. </a:t>
            </a:r>
            <a:endParaRPr lang="en-GB">
              <a:solidFill>
                <a:srgbClr val="04003F"/>
              </a:solidFill>
              <a:cs typeface="Arial"/>
            </a:endParaRPr>
          </a:p>
          <a:p>
            <a:pPr marL="0" lvl="3" indent="0">
              <a:buNone/>
            </a:pPr>
            <a:endParaRPr lang="en-AU"/>
          </a:p>
          <a:p>
            <a:pPr>
              <a:lnSpc>
                <a:spcPct val="100000"/>
              </a:lnSpc>
            </a:pPr>
            <a:endParaRPr lang="en-AU" sz="2800"/>
          </a:p>
        </p:txBody>
      </p:sp>
    </p:spTree>
    <p:extLst>
      <p:ext uri="{BB962C8B-B14F-4D97-AF65-F5344CB8AC3E}">
        <p14:creationId xmlns:p14="http://schemas.microsoft.com/office/powerpoint/2010/main" val="2654557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56FEC-B18B-49D4-9382-A3D753FC2942}"/>
              </a:ext>
            </a:extLst>
          </p:cNvPr>
          <p:cNvSpPr>
            <a:spLocks noGrp="1"/>
          </p:cNvSpPr>
          <p:nvPr>
            <p:ph type="title"/>
          </p:nvPr>
        </p:nvSpPr>
        <p:spPr/>
        <p:txBody>
          <a:bodyPr/>
          <a:lstStyle/>
          <a:p>
            <a:r>
              <a:rPr lang="en-AU">
                <a:solidFill>
                  <a:srgbClr val="04003F"/>
                </a:solidFill>
                <a:ea typeface="ＭＳ Ｐゴシック"/>
              </a:rPr>
              <a:t>Service providers and employers to report conduct that puts others at risk</a:t>
            </a:r>
          </a:p>
        </p:txBody>
      </p:sp>
      <p:sp>
        <p:nvSpPr>
          <p:cNvPr id="3" name="Content Placeholder 2">
            <a:extLst>
              <a:ext uri="{FF2B5EF4-FFF2-40B4-BE49-F238E27FC236}">
                <a16:creationId xmlns:a16="http://schemas.microsoft.com/office/drawing/2014/main" id="{30379CEE-0D9F-4D21-8AA5-2ED58E076635}"/>
              </a:ext>
            </a:extLst>
          </p:cNvPr>
          <p:cNvSpPr>
            <a:spLocks noGrp="1"/>
          </p:cNvSpPr>
          <p:nvPr>
            <p:ph sz="quarter" idx="13"/>
          </p:nvPr>
        </p:nvSpPr>
        <p:spPr>
          <a:xfrm>
            <a:off x="719138" y="1483521"/>
            <a:ext cx="10970062" cy="4860000"/>
          </a:xfrm>
        </p:spPr>
        <p:txBody>
          <a:bodyPr/>
          <a:lstStyle/>
          <a:p>
            <a:r>
              <a:rPr lang="en-AU" sz="2500">
                <a:ea typeface="+mn-lt"/>
                <a:cs typeface="+mn-lt"/>
              </a:rPr>
              <a:t>Mandatory notifications </a:t>
            </a:r>
            <a:endParaRPr lang="en-AU" sz="2500"/>
          </a:p>
          <a:p>
            <a:r>
              <a:rPr lang="en-AU" sz="2500" b="0">
                <a:ea typeface="+mn-lt"/>
                <a:cs typeface="+mn-lt"/>
              </a:rPr>
              <a:t>If you are a disability worker, or employ disability workers, then you are now required under law to report certain conduct from disability workers that may put the people they support at risk. </a:t>
            </a:r>
            <a:endParaRPr lang="en-AU" sz="2500"/>
          </a:p>
          <a:p>
            <a:r>
              <a:rPr lang="en-AU" sz="2500" b="0">
                <a:ea typeface="+mn-lt"/>
                <a:cs typeface="+mn-lt"/>
              </a:rPr>
              <a:t>All disability workers and disability worker employers must make mandatory notifications to the Victorian Disability Worker Commission if they form a reasonable belief that a disability worker has engaged in notifiable conduct. </a:t>
            </a:r>
            <a:endParaRPr lang="en-AU" sz="2500"/>
          </a:p>
          <a:p>
            <a:r>
              <a:rPr lang="en-AU" sz="2500" b="0">
                <a:ea typeface="+mn-lt"/>
                <a:cs typeface="+mn-lt"/>
              </a:rPr>
              <a:t>This is a requirement of the </a:t>
            </a:r>
            <a:r>
              <a:rPr lang="en-AU" sz="2500" b="0" i="1">
                <a:ea typeface="+mn-lt"/>
                <a:cs typeface="+mn-lt"/>
              </a:rPr>
              <a:t>Disability Service Safeguards Act 2018.</a:t>
            </a:r>
            <a:r>
              <a:rPr lang="en-AU" sz="2500" b="0">
                <a:ea typeface="+mn-lt"/>
                <a:cs typeface="+mn-lt"/>
              </a:rPr>
              <a:t> </a:t>
            </a:r>
            <a:endParaRPr lang="en-AU" sz="2500"/>
          </a:p>
          <a:p>
            <a:endParaRPr lang="en-AU"/>
          </a:p>
          <a:p>
            <a:endParaRPr lang="en-AU"/>
          </a:p>
          <a:p>
            <a:endParaRPr lang="en-AU"/>
          </a:p>
        </p:txBody>
      </p:sp>
    </p:spTree>
    <p:extLst>
      <p:ext uri="{BB962C8B-B14F-4D97-AF65-F5344CB8AC3E}">
        <p14:creationId xmlns:p14="http://schemas.microsoft.com/office/powerpoint/2010/main" val="554883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56FEC-B18B-49D4-9382-A3D753FC2942}"/>
              </a:ext>
            </a:extLst>
          </p:cNvPr>
          <p:cNvSpPr>
            <a:spLocks noGrp="1"/>
          </p:cNvSpPr>
          <p:nvPr>
            <p:ph type="title"/>
          </p:nvPr>
        </p:nvSpPr>
        <p:spPr/>
        <p:txBody>
          <a:bodyPr/>
          <a:lstStyle/>
          <a:p>
            <a:r>
              <a:rPr lang="en-AU">
                <a:solidFill>
                  <a:srgbClr val="04003F"/>
                </a:solidFill>
                <a:ea typeface="ＭＳ Ｐゴシック"/>
              </a:rPr>
              <a:t>What conduct requires mandatory notification?</a:t>
            </a:r>
          </a:p>
        </p:txBody>
      </p:sp>
      <p:sp>
        <p:nvSpPr>
          <p:cNvPr id="3" name="Content Placeholder 2">
            <a:extLst>
              <a:ext uri="{FF2B5EF4-FFF2-40B4-BE49-F238E27FC236}">
                <a16:creationId xmlns:a16="http://schemas.microsoft.com/office/drawing/2014/main" id="{30379CEE-0D9F-4D21-8AA5-2ED58E076635}"/>
              </a:ext>
            </a:extLst>
          </p:cNvPr>
          <p:cNvSpPr>
            <a:spLocks noGrp="1"/>
          </p:cNvSpPr>
          <p:nvPr>
            <p:ph sz="quarter" idx="13"/>
          </p:nvPr>
        </p:nvSpPr>
        <p:spPr>
          <a:xfrm>
            <a:off x="719138" y="1483521"/>
            <a:ext cx="10970062" cy="4860000"/>
          </a:xfrm>
        </p:spPr>
        <p:txBody>
          <a:bodyPr/>
          <a:lstStyle/>
          <a:p>
            <a:r>
              <a:rPr lang="en-AU">
                <a:ea typeface="ＭＳ Ｐゴシック"/>
              </a:rPr>
              <a:t>Notifiable conduct means when a disability worker has:</a:t>
            </a:r>
          </a:p>
          <a:p>
            <a:r>
              <a:rPr lang="en-AU" b="0">
                <a:ea typeface="ＭＳ Ｐゴシック"/>
              </a:rPr>
              <a:t>a.	practised as a disability worker while intoxicated by alcohol or drugs</a:t>
            </a:r>
          </a:p>
          <a:p>
            <a:r>
              <a:rPr lang="en-AU" b="0">
                <a:ea typeface="ＭＳ Ｐゴシック"/>
              </a:rPr>
              <a:t>b.	engaged in sexual misconduct while practising as a disability worker</a:t>
            </a:r>
          </a:p>
          <a:p>
            <a:pPr marL="448945" indent="-448945"/>
            <a:r>
              <a:rPr lang="en-AU" b="0">
                <a:ea typeface="ＭＳ Ｐゴシック"/>
              </a:rPr>
              <a:t>c.	placed, or may place, the public at risk of harm because the disability worker has an impairment that detrimentally affects, or is likely detrimentally to affect, the disability worker’s capacity to practise as a disability worker, or</a:t>
            </a:r>
          </a:p>
          <a:p>
            <a:pPr marL="457200" indent="-457200">
              <a:buAutoNum type="alphaLcPeriod" startAt="4"/>
            </a:pPr>
            <a:r>
              <a:rPr lang="en-AU" b="0">
                <a:ea typeface="ＭＳ Ｐゴシック"/>
              </a:rPr>
              <a:t>placed, or is placing, the public at risk of harm because the disability worker practised, or is practising, as a disability worker in a manner that constitutes a significant departure from accepted professional standards.</a:t>
            </a:r>
          </a:p>
          <a:p>
            <a:r>
              <a:rPr lang="en-GB">
                <a:ea typeface="ＭＳ Ｐゴシック"/>
              </a:rPr>
              <a:t>Notifications can be made by visiting the vdwc.vic.gov.au or calling on 1800 497 132. </a:t>
            </a:r>
            <a:endParaRPr lang="en-GB"/>
          </a:p>
          <a:p>
            <a:endParaRPr lang="en-AU"/>
          </a:p>
          <a:p>
            <a:endParaRPr lang="en-AU"/>
          </a:p>
          <a:p>
            <a:endParaRPr lang="en-AU"/>
          </a:p>
        </p:txBody>
      </p:sp>
    </p:spTree>
    <p:extLst>
      <p:ext uri="{BB962C8B-B14F-4D97-AF65-F5344CB8AC3E}">
        <p14:creationId xmlns:p14="http://schemas.microsoft.com/office/powerpoint/2010/main" val="3666842515"/>
      </p:ext>
    </p:extLst>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DWC2 Presentation Template 16x9.POTX" id="{E1C4D6A2-48C7-4990-867C-22F74C489734}" vid="{8FF6C9F0-8826-499B-8D5A-7628FF0F85C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81ce4eaa-4cb8-4908-9479-89279dfc8e74">
      <UserInfo>
        <DisplayName>Susan Jones (VDWC)</DisplayName>
        <AccountId>13</AccountId>
        <AccountType/>
      </UserInfo>
      <UserInfo>
        <DisplayName>Sam How (VDWC)</DisplayName>
        <AccountId>12</AccountId>
        <AccountType/>
      </UserInfo>
      <UserInfo>
        <DisplayName>Dan Stubbs (VDWC)</DisplayName>
        <AccountId>15</AccountId>
        <AccountType/>
      </UserInfo>
      <UserInfo>
        <DisplayName>Kate Maddern (VDWC)</DisplayName>
        <AccountId>20</AccountId>
        <AccountType/>
      </UserInfo>
      <UserInfo>
        <DisplayName>Michelle L Lane (VDWC)</DisplayName>
        <AccountId>39</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04F20F19C4104BBBAB94593FED5702" ma:contentTypeVersion="11" ma:contentTypeDescription="Create a new document." ma:contentTypeScope="" ma:versionID="c6824c4cc2840b99a69813e9b4e44c99">
  <xsd:schema xmlns:xsd="http://www.w3.org/2001/XMLSchema" xmlns:xs="http://www.w3.org/2001/XMLSchema" xmlns:p="http://schemas.microsoft.com/office/2006/metadata/properties" xmlns:ns2="3fdefc27-9daa-4412-9bc3-ba173f0af375" xmlns:ns3="81ce4eaa-4cb8-4908-9479-89279dfc8e74" targetNamespace="http://schemas.microsoft.com/office/2006/metadata/properties" ma:root="true" ma:fieldsID="9f579cb35280447b27943f69057f76a3" ns2:_="" ns3:_="">
    <xsd:import namespace="3fdefc27-9daa-4412-9bc3-ba173f0af375"/>
    <xsd:import namespace="81ce4eaa-4cb8-4908-9479-89279dfc8e7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defc27-9daa-4412-9bc3-ba173f0af3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1ce4eaa-4cb8-4908-9479-89279dfc8e7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375667-A3F3-493A-A664-9D05B9002996}">
  <ds:schemaRefs>
    <ds:schemaRef ds:uri="http://schemas.microsoft.com/sharepoint/v3/contenttype/forms"/>
  </ds:schemaRefs>
</ds:datastoreItem>
</file>

<file path=customXml/itemProps2.xml><?xml version="1.0" encoding="utf-8"?>
<ds:datastoreItem xmlns:ds="http://schemas.openxmlformats.org/officeDocument/2006/customXml" ds:itemID="{BB4E624B-3EAA-4C1F-B776-4CB1AABDBAFF}">
  <ds:schemaRefs>
    <ds:schemaRef ds:uri="3fdefc27-9daa-4412-9bc3-ba173f0af375"/>
    <ds:schemaRef ds:uri="81ce4eaa-4cb8-4908-9479-89279dfc8e7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531AAE5-B168-4845-B58F-34D85289D8DA}">
  <ds:schemaRefs>
    <ds:schemaRef ds:uri="3fdefc27-9daa-4412-9bc3-ba173f0af375"/>
    <ds:schemaRef ds:uri="81ce4eaa-4cb8-4908-9479-89279dfc8e7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13</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Understanding the  Disability Worker Regulation Scheme changes</vt:lpstr>
      <vt:lpstr>Victoria has a new regulator for a stronger, safer disability sector. </vt:lpstr>
      <vt:lpstr>It is a unique regulator, focused on all Victorian disability workers. </vt:lpstr>
      <vt:lpstr>Its work falls under the Disability Service Safeguards Act. </vt:lpstr>
      <vt:lpstr>All parts of the disability services sector are impacted by the changes.</vt:lpstr>
      <vt:lpstr>There are four main changes to disability services in Victoria.</vt:lpstr>
      <vt:lpstr>Workers benefit from clear, consistent standards, aligned to the NDIS . </vt:lpstr>
      <vt:lpstr>Service providers and employers to report conduct that puts others at risk</vt:lpstr>
      <vt:lpstr>What conduct requires mandatory notification?</vt:lpstr>
      <vt:lpstr>The Commission takes complaints about any Victorian disability worker.</vt:lpstr>
      <vt:lpstr>The Victorian Disability Worker Commissioner can issue prohibition orders </vt:lpstr>
      <vt:lpstr>Voluntary registration for disability workers will start in 2021. </vt:lpstr>
      <vt:lpstr>The new regulations help build a stronger, safety disability sector. </vt:lpstr>
      <vt:lpstr>vdwc.vic.gov.au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Campaign creative strategy</dc:title>
  <dc:creator>Melinda</dc:creator>
  <cp:revision>1</cp:revision>
  <dcterms:created xsi:type="dcterms:W3CDTF">2020-03-16T08:19:08Z</dcterms:created>
  <dcterms:modified xsi:type="dcterms:W3CDTF">2020-07-28T04:25:31Z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0x0101002F04F20F19C4104BBBAB94593FED5702</vt:lpwstr>
  </property>
</Properties>
</file>